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82" r:id="rId3"/>
    <p:sldId id="298" r:id="rId4"/>
    <p:sldId id="299" r:id="rId5"/>
    <p:sldId id="283" r:id="rId6"/>
    <p:sldId id="300" r:id="rId7"/>
    <p:sldId id="284" r:id="rId8"/>
    <p:sldId id="286" r:id="rId9"/>
    <p:sldId id="287" r:id="rId10"/>
    <p:sldId id="303" r:id="rId11"/>
    <p:sldId id="301" r:id="rId12"/>
    <p:sldId id="296" r:id="rId13"/>
    <p:sldId id="297" r:id="rId14"/>
    <p:sldId id="290" r:id="rId15"/>
    <p:sldId id="291" r:id="rId16"/>
    <p:sldId id="302" r:id="rId17"/>
    <p:sldId id="292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64C"/>
    <a:srgbClr val="15C8B3"/>
    <a:srgbClr val="9F5FCF"/>
    <a:srgbClr val="316268"/>
    <a:srgbClr val="0F6FC6"/>
    <a:srgbClr val="002D5E"/>
    <a:srgbClr val="66D8FD"/>
    <a:srgbClr val="FFFFFF"/>
    <a:srgbClr val="00000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98178-C5C9-43EB-AEAB-D18EA4529254}" v="3471" dt="2023-11-30T23:37:40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6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873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8" y="222250"/>
            <a:ext cx="8356602" cy="90464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22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8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2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1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6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ogodix.com/postgresql" TargetMode="External"/><Relationship Id="rId13" Type="http://schemas.openxmlformats.org/officeDocument/2006/relationships/image" Target="../media/image51.png"/><Relationship Id="rId18" Type="http://schemas.openxmlformats.org/officeDocument/2006/relationships/hyperlink" Target="https://www.stickpng.com/img/icons-logos-emojis/tech-companies/slack-new-logo-icon" TargetMode="External"/><Relationship Id="rId3" Type="http://schemas.openxmlformats.org/officeDocument/2006/relationships/image" Target="../media/image46.png"/><Relationship Id="rId21" Type="http://schemas.openxmlformats.org/officeDocument/2006/relationships/image" Target="../media/image55.png"/><Relationship Id="rId7" Type="http://schemas.openxmlformats.org/officeDocument/2006/relationships/image" Target="../media/image48.png"/><Relationship Id="rId12" Type="http://schemas.openxmlformats.org/officeDocument/2006/relationships/hyperlink" Target="https://www.iconfinder.com/icons/4518857/python_icon" TargetMode="External"/><Relationship Id="rId17" Type="http://schemas.openxmlformats.org/officeDocument/2006/relationships/image" Target="../media/image53.png"/><Relationship Id="rId2" Type="http://schemas.openxmlformats.org/officeDocument/2006/relationships/image" Target="../media/image45.png"/><Relationship Id="rId16" Type="http://schemas.openxmlformats.org/officeDocument/2006/relationships/hyperlink" Target="https://icon-icons.com/icon/file-type-confluence/130672" TargetMode="External"/><Relationship Id="rId20" Type="http://schemas.openxmlformats.org/officeDocument/2006/relationships/hyperlink" Target="https://logos-world.net/trello-log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guides.brooklyn.cuny.edu/digitaltoolbox/tableau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5" Type="http://schemas.openxmlformats.org/officeDocument/2006/relationships/image" Target="../media/image52.png"/><Relationship Id="rId10" Type="http://schemas.openxmlformats.org/officeDocument/2006/relationships/hyperlink" Target="https://dbsc.de/software/dbvisualizer/" TargetMode="External"/><Relationship Id="rId19" Type="http://schemas.openxmlformats.org/officeDocument/2006/relationships/image" Target="../media/image54.png"/><Relationship Id="rId4" Type="http://schemas.openxmlformats.org/officeDocument/2006/relationships/hyperlink" Target="https://www.shareicon.net/excel-618244" TargetMode="External"/><Relationship Id="rId9" Type="http://schemas.openxmlformats.org/officeDocument/2006/relationships/image" Target="../media/image49.png"/><Relationship Id="rId14" Type="http://schemas.openxmlformats.org/officeDocument/2006/relationships/hyperlink" Target="https://logos-world.net/jira-logo/" TargetMode="External"/><Relationship Id="rId22" Type="http://schemas.openxmlformats.org/officeDocument/2006/relationships/hyperlink" Target="https://www.otentecnologia.com.br/zoho-project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2.wdp"/><Relationship Id="rId7" Type="http://schemas.openxmlformats.org/officeDocument/2006/relationships/hyperlink" Target="https://www.stickpng.com/img/icons-logos-emojis/tech-companies/lucidchart-logo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hyperlink" Target="https://corra.com/sap-logo/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hyperlink" Target="https://www.youtube.com/channel/UCocudCGVb3MmhWQ1aoIgUQw" TargetMode="External"/><Relationship Id="rId9" Type="http://schemas.openxmlformats.org/officeDocument/2006/relationships/hyperlink" Target="https://www.baixesoft.com/download/bizagi-modele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svg"/><Relationship Id="rId7" Type="http://schemas.openxmlformats.org/officeDocument/2006/relationships/hyperlink" Target="https://getsling.com/blog/importance-of-teamwork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microsoft.com/office/2007/relationships/hdphoto" Target="../media/hdphoto4.wdp"/><Relationship Id="rId5" Type="http://schemas.openxmlformats.org/officeDocument/2006/relationships/image" Target="../media/image65.sv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svg"/><Relationship Id="rId7" Type="http://schemas.openxmlformats.org/officeDocument/2006/relationships/image" Target="../media/image7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www.techtitute.com/uy/educacion/blog/analisis-exploratorio-datos" TargetMode="External"/><Relationship Id="rId5" Type="http://schemas.microsoft.com/office/2007/relationships/hdphoto" Target="../media/hdphoto5.wdp"/><Relationship Id="rId10" Type="http://schemas.openxmlformats.org/officeDocument/2006/relationships/image" Target="../media/image74.jpg"/><Relationship Id="rId4" Type="http://schemas.openxmlformats.org/officeDocument/2006/relationships/image" Target="../media/image69.png"/><Relationship Id="rId9" Type="http://schemas.openxmlformats.org/officeDocument/2006/relationships/image" Target="../media/image7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hyperlink" Target="https://iconshots.com/articles/futuristic-city-view/" TargetMode="External"/><Relationship Id="rId4" Type="http://schemas.openxmlformats.org/officeDocument/2006/relationships/image" Target="../media/image7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latize.com/advantages-of-big-data-analysis-for-business/" TargetMode="External"/><Relationship Id="rId13" Type="http://schemas.openxmlformats.org/officeDocument/2006/relationships/hyperlink" Target="https://www.europeanbusinessreview.com/creativity-at-work/" TargetMode="External"/><Relationship Id="rId3" Type="http://schemas.openxmlformats.org/officeDocument/2006/relationships/image" Target="../media/image78.png"/><Relationship Id="rId7" Type="http://schemas.openxmlformats.org/officeDocument/2006/relationships/image" Target="../media/image81.jpg"/><Relationship Id="rId12" Type="http://schemas.openxmlformats.org/officeDocument/2006/relationships/image" Target="../media/image84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hyperlink" Target="https://commons.wikimedia.org/wiki/File:Flag_of_Canada.png" TargetMode="External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microsoft.com/office/2007/relationships/hdphoto" Target="../media/hdphoto6.wdp"/><Relationship Id="rId9" Type="http://schemas.openxmlformats.org/officeDocument/2006/relationships/image" Target="../media/image8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search/books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4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svg"/><Relationship Id="rId5" Type="http://schemas.openxmlformats.org/officeDocument/2006/relationships/image" Target="../media/image25.sv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2.sv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3.svg"/><Relationship Id="rId7" Type="http://schemas.openxmlformats.org/officeDocument/2006/relationships/image" Target="../media/image32.sv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.svg"/><Relationship Id="rId5" Type="http://schemas.openxmlformats.org/officeDocument/2006/relationships/image" Target="../media/image37.svg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6D4893E4-C8BF-4FAD-8D6A-80BEA5802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8172" y="2485359"/>
            <a:ext cx="4758397" cy="2065021"/>
          </a:xfrm>
        </p:spPr>
        <p:txBody>
          <a:bodyPr>
            <a:norm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Benjamin menares. </a:t>
            </a:r>
          </a:p>
          <a:p>
            <a:r>
              <a:rPr lang="es-CL" sz="1600" dirty="0">
                <a:solidFill>
                  <a:schemeClr val="bg1"/>
                </a:solidFill>
              </a:rPr>
              <a:t>Business and data </a:t>
            </a:r>
            <a:r>
              <a:rPr lang="es-CL" sz="1600" dirty="0" err="1">
                <a:solidFill>
                  <a:schemeClr val="bg1"/>
                </a:solidFill>
              </a:rPr>
              <a:t>analyst</a:t>
            </a:r>
            <a:r>
              <a:rPr lang="es-CL" sz="1600" dirty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689" y="1195393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>
                <a:solidFill>
                  <a:schemeClr val="bg1"/>
                </a:solidFill>
              </a:rPr>
              <a:t>PORTFOLIO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39FC192C-CDC5-CF4E-6283-33CBFCFA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3625" y="2826605"/>
            <a:ext cx="1059562" cy="10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33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circle with black text and black numbers&#10;&#10;Description automatically generated">
            <a:extLst>
              <a:ext uri="{FF2B5EF4-FFF2-40B4-BE49-F238E27FC236}">
                <a16:creationId xmlns:a16="http://schemas.microsoft.com/office/drawing/2014/main" id="{1EF1DE61-FB88-A6D1-0C96-7BD293DBC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1" b="97586" l="2410" r="96386">
                        <a14:foregroundMark x1="7229" y1="46076" x2="7229" y2="46076"/>
                        <a14:foregroundMark x1="52610" y1="93964" x2="52610" y2="93964"/>
                        <a14:foregroundMark x1="92369" y1="53924" x2="92369" y2="53924"/>
                        <a14:foregroundMark x1="57430" y1="6036" x2="57430" y2="6036"/>
                        <a14:foregroundMark x1="47992" y1="2012" x2="47992" y2="2012"/>
                        <a14:foregroundMark x1="96586" y1="46076" x2="96586" y2="46076"/>
                        <a14:foregroundMark x1="2410" y1="50503" x2="2410" y2="50503"/>
                        <a14:foregroundMark x1="52008" y1="97586" x2="52008" y2="97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9" y="2764623"/>
            <a:ext cx="947199" cy="9452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787CF4-9220-9274-5179-B2C753A9A523}"/>
              </a:ext>
            </a:extLst>
          </p:cNvPr>
          <p:cNvSpPr/>
          <p:nvPr/>
        </p:nvSpPr>
        <p:spPr>
          <a:xfrm>
            <a:off x="7908860" y="2163335"/>
            <a:ext cx="2340328" cy="985436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Prepare </a:t>
            </a:r>
          </a:p>
          <a:p>
            <a:r>
              <a:rPr lang="es-CL" dirty="0" err="1"/>
              <a:t>delightful</a:t>
            </a:r>
            <a:r>
              <a:rPr lang="es-CL" dirty="0"/>
              <a:t> </a:t>
            </a:r>
          </a:p>
          <a:p>
            <a:r>
              <a:rPr lang="es-CL" dirty="0" err="1"/>
              <a:t>coffee</a:t>
            </a:r>
            <a:endParaRPr lang="es-C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8" y="996455"/>
            <a:ext cx="6366001" cy="904641"/>
          </a:xfrm>
        </p:spPr>
        <p:txBody>
          <a:bodyPr>
            <a:noAutofit/>
          </a:bodyPr>
          <a:lstStyle/>
          <a:p>
            <a:r>
              <a:rPr lang="es-CL" sz="6000" dirty="0"/>
              <a:t>BARISTA</a:t>
            </a:r>
            <a:endParaRPr lang="en-US" sz="6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76EE36-BD78-7B48-F7E0-104F1FEA8034}"/>
              </a:ext>
            </a:extLst>
          </p:cNvPr>
          <p:cNvCxnSpPr>
            <a:cxnSpLocks/>
          </p:cNvCxnSpPr>
          <p:nvPr/>
        </p:nvCxnSpPr>
        <p:spPr>
          <a:xfrm>
            <a:off x="0" y="403843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385045D-AB11-A3DE-CF54-9E329EED249E}"/>
              </a:ext>
            </a:extLst>
          </p:cNvPr>
          <p:cNvSpPr/>
          <p:nvPr/>
        </p:nvSpPr>
        <p:spPr>
          <a:xfrm>
            <a:off x="7908860" y="1065967"/>
            <a:ext cx="2340329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Customer</a:t>
            </a:r>
            <a:r>
              <a:rPr lang="es-CL" dirty="0"/>
              <a:t> </a:t>
            </a:r>
          </a:p>
          <a:p>
            <a:r>
              <a:rPr lang="es-CL" dirty="0" err="1"/>
              <a:t>Recomendations</a:t>
            </a:r>
            <a:endParaRPr lang="es-C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73DEB3-C294-2435-D69B-17D49971D0B1}"/>
              </a:ext>
            </a:extLst>
          </p:cNvPr>
          <p:cNvSpPr txBox="1"/>
          <p:nvPr/>
        </p:nvSpPr>
        <p:spPr>
          <a:xfrm>
            <a:off x="1980762" y="4676130"/>
            <a:ext cx="167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 err="1">
                <a:solidFill>
                  <a:prstClr val="white"/>
                </a:solidFill>
              </a:rPr>
              <a:t>Mantained</a:t>
            </a:r>
            <a:endParaRPr lang="en-US" sz="3600" b="1" dirty="0"/>
          </a:p>
          <a:p>
            <a:pPr algn="ctr"/>
            <a:r>
              <a:rPr lang="en-US" sz="3600" b="1" dirty="0"/>
              <a:t>97.5%</a:t>
            </a:r>
            <a:endParaRPr lang="en-US" dirty="0"/>
          </a:p>
          <a:p>
            <a:pPr algn="ctr"/>
            <a:r>
              <a:rPr lang="es-CL" dirty="0" err="1"/>
              <a:t>Customer</a:t>
            </a:r>
            <a:r>
              <a:rPr lang="es-CL" dirty="0"/>
              <a:t> </a:t>
            </a:r>
            <a:r>
              <a:rPr lang="es-CL" dirty="0" err="1"/>
              <a:t>Satisfaction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70D02-2D60-119F-A7CB-3B166408C67A}"/>
              </a:ext>
            </a:extLst>
          </p:cNvPr>
          <p:cNvSpPr txBox="1"/>
          <p:nvPr/>
        </p:nvSpPr>
        <p:spPr>
          <a:xfrm>
            <a:off x="3564277" y="4669209"/>
            <a:ext cx="1671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Reduced to</a:t>
            </a:r>
            <a:endParaRPr lang="en-US" sz="3600" b="1" dirty="0"/>
          </a:p>
          <a:p>
            <a:pPr algn="ctr"/>
            <a:r>
              <a:rPr lang="en-US" sz="3600" b="1" dirty="0"/>
              <a:t>2%</a:t>
            </a:r>
            <a:endParaRPr lang="en-US" dirty="0"/>
          </a:p>
          <a:p>
            <a:pPr algn="ctr"/>
            <a:r>
              <a:rPr lang="en-US" sz="1800" dirty="0"/>
              <a:t>Leftovers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150AB-3765-4FC2-7E15-E0DFD4BE9EAB}"/>
              </a:ext>
            </a:extLst>
          </p:cNvPr>
          <p:cNvSpPr txBox="1"/>
          <p:nvPr/>
        </p:nvSpPr>
        <p:spPr>
          <a:xfrm>
            <a:off x="5148596" y="4701091"/>
            <a:ext cx="189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Reduced</a:t>
            </a:r>
            <a:endParaRPr lang="en-US" sz="3600" b="1" dirty="0"/>
          </a:p>
          <a:p>
            <a:pPr algn="ctr"/>
            <a:r>
              <a:rPr lang="en-US" sz="3600" b="1" dirty="0"/>
              <a:t>30%</a:t>
            </a:r>
            <a:endParaRPr lang="en-US" dirty="0"/>
          </a:p>
          <a:p>
            <a:pPr algn="ctr"/>
            <a:r>
              <a:rPr lang="es-CL" sz="1800" dirty="0" err="1"/>
              <a:t>Closing</a:t>
            </a:r>
            <a:r>
              <a:rPr lang="es-CL" sz="1800" dirty="0"/>
              <a:t> time</a:t>
            </a:r>
            <a:endParaRPr lang="en-US" b="1" dirty="0"/>
          </a:p>
        </p:txBody>
      </p:sp>
      <p:pic>
        <p:nvPicPr>
          <p:cNvPr id="52" name="Graphic 51" descr="Handshake with solid fill">
            <a:extLst>
              <a:ext uri="{FF2B5EF4-FFF2-40B4-BE49-F238E27FC236}">
                <a16:creationId xmlns:a16="http://schemas.microsoft.com/office/drawing/2014/main" id="{BAE8C4F2-DC85-F8E4-1065-666DD99B8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782" y="1156337"/>
            <a:ext cx="887108" cy="88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1C78D-7707-E36F-6ED1-E29BD7279764}"/>
              </a:ext>
            </a:extLst>
          </p:cNvPr>
          <p:cNvSpPr txBox="1"/>
          <p:nvPr/>
        </p:nvSpPr>
        <p:spPr>
          <a:xfrm>
            <a:off x="177407" y="4159948"/>
            <a:ext cx="626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 err="1"/>
              <a:t>Achievements</a:t>
            </a:r>
            <a:r>
              <a:rPr lang="es-CL" sz="1800" dirty="0"/>
              <a:t>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080-DBA3-EBA9-E393-2E6311864165}"/>
              </a:ext>
            </a:extLst>
          </p:cNvPr>
          <p:cNvSpPr/>
          <p:nvPr/>
        </p:nvSpPr>
        <p:spPr>
          <a:xfrm>
            <a:off x="2610913" y="2323497"/>
            <a:ext cx="4134944" cy="1094339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Coffee Beans with solid fill">
            <a:extLst>
              <a:ext uri="{FF2B5EF4-FFF2-40B4-BE49-F238E27FC236}">
                <a16:creationId xmlns:a16="http://schemas.microsoft.com/office/drawing/2014/main" id="{2741158F-EB7F-E1C7-A93A-1E92AB41A7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4629" y="2294488"/>
            <a:ext cx="739414" cy="7394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301A0A9-CD7A-6547-7EEF-A01551150DCA}"/>
              </a:ext>
            </a:extLst>
          </p:cNvPr>
          <p:cNvSpPr/>
          <p:nvPr/>
        </p:nvSpPr>
        <p:spPr>
          <a:xfrm>
            <a:off x="6013329" y="411136"/>
            <a:ext cx="4941871" cy="3455483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6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22" grpId="0" animBg="1"/>
      <p:bldP spid="41" grpId="0"/>
      <p:bldP spid="42" grpId="0"/>
      <p:bldP spid="43" grpId="0"/>
      <p:bldP spid="12" grpId="0"/>
      <p:bldP spid="17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280" y="2287530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 err="1">
                <a:solidFill>
                  <a:schemeClr val="bg1"/>
                </a:solidFill>
              </a:rPr>
              <a:t>Skills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2E108C7-25C4-B65C-F542-5235DB2FB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05441FBE-2BD7-E205-DA8C-84A0A20A8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6606" y="2718065"/>
            <a:ext cx="1218661" cy="12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9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 err="1"/>
              <a:t>Hard</a:t>
            </a:r>
            <a:r>
              <a:rPr lang="es-CL" sz="5400" dirty="0"/>
              <a:t> </a:t>
            </a:r>
            <a:r>
              <a:rPr lang="es-CL" sz="5400" dirty="0" err="1"/>
              <a:t>Skills</a:t>
            </a:r>
            <a:r>
              <a:rPr lang="es-CL" sz="5400" dirty="0"/>
              <a:t>:</a:t>
            </a:r>
            <a:endParaRPr lang="en-US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069AB-BD5F-8B1A-2C95-B3464DDB678F}"/>
              </a:ext>
            </a:extLst>
          </p:cNvPr>
          <p:cNvSpPr txBox="1"/>
          <p:nvPr/>
        </p:nvSpPr>
        <p:spPr>
          <a:xfrm>
            <a:off x="747579" y="4903400"/>
            <a:ext cx="242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Data </a:t>
            </a:r>
            <a:r>
              <a:rPr lang="es-CL" dirty="0" err="1"/>
              <a:t>Analysis</a:t>
            </a:r>
            <a:endParaRPr lang="en-US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0C3141-485B-52FF-71BD-8C0D69804CD4}"/>
              </a:ext>
            </a:extLst>
          </p:cNvPr>
          <p:cNvCxnSpPr>
            <a:cxnSpLocks/>
          </p:cNvCxnSpPr>
          <p:nvPr/>
        </p:nvCxnSpPr>
        <p:spPr>
          <a:xfrm flipV="1">
            <a:off x="3953123" y="2333020"/>
            <a:ext cx="0" cy="3101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2B385-D37B-D0A3-88AA-EF75AAB14397}"/>
              </a:ext>
            </a:extLst>
          </p:cNvPr>
          <p:cNvCxnSpPr>
            <a:cxnSpLocks/>
          </p:cNvCxnSpPr>
          <p:nvPr/>
        </p:nvCxnSpPr>
        <p:spPr>
          <a:xfrm flipV="1">
            <a:off x="7934419" y="2338197"/>
            <a:ext cx="0" cy="3091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2498778-DB27-CB05-5465-65DDA5E6188A}"/>
              </a:ext>
            </a:extLst>
          </p:cNvPr>
          <p:cNvSpPr/>
          <p:nvPr/>
        </p:nvSpPr>
        <p:spPr>
          <a:xfrm>
            <a:off x="228667" y="2087592"/>
            <a:ext cx="11616393" cy="3416056"/>
          </a:xfrm>
          <a:prstGeom prst="roundRect">
            <a:avLst>
              <a:gd name="adj" fmla="val 5233"/>
            </a:avLst>
          </a:prstGeom>
          <a:noFill/>
          <a:ln w="57150">
            <a:solidFill>
              <a:srgbClr val="9F5F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B10E8-06AA-5616-26EC-3FD19A9F78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9" t="10654" r="4235" b="10948"/>
          <a:stretch/>
        </p:blipFill>
        <p:spPr>
          <a:xfrm>
            <a:off x="780618" y="2385252"/>
            <a:ext cx="807046" cy="702580"/>
          </a:xfrm>
          <a:prstGeom prst="rect">
            <a:avLst/>
          </a:prstGeom>
        </p:spPr>
      </p:pic>
      <p:pic>
        <p:nvPicPr>
          <p:cNvPr id="6" name="Picture 5" descr="A green box with a white x on it&#10;&#10;Description automatically generated">
            <a:extLst>
              <a:ext uri="{FF2B5EF4-FFF2-40B4-BE49-F238E27FC236}">
                <a16:creationId xmlns:a16="http://schemas.microsoft.com/office/drawing/2014/main" id="{2FDB5276-7E98-03B0-5532-3C689FDA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95772" y="2338889"/>
            <a:ext cx="795306" cy="795306"/>
          </a:xfrm>
          <a:prstGeom prst="rect">
            <a:avLst/>
          </a:prstGeom>
        </p:spPr>
      </p:pic>
      <p:pic>
        <p:nvPicPr>
          <p:cNvPr id="7" name="Picture 6" descr="A group of colorful crosses&#10;&#10;Description automatically generated">
            <a:extLst>
              <a:ext uri="{FF2B5EF4-FFF2-40B4-BE49-F238E27FC236}">
                <a16:creationId xmlns:a16="http://schemas.microsoft.com/office/drawing/2014/main" id="{758E84DF-31DF-F1CB-AEBD-696BB9ECE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1665120" y="3354813"/>
            <a:ext cx="2194432" cy="123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4244A-8E27-95C4-DC13-0338AD680DCF}"/>
              </a:ext>
            </a:extLst>
          </p:cNvPr>
          <p:cNvSpPr txBox="1"/>
          <p:nvPr/>
        </p:nvSpPr>
        <p:spPr>
          <a:xfrm>
            <a:off x="4597565" y="4903706"/>
            <a:ext cx="242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Data Base Management</a:t>
            </a:r>
            <a:endParaRPr lang="en-US" b="1" dirty="0"/>
          </a:p>
        </p:txBody>
      </p:sp>
      <p:pic>
        <p:nvPicPr>
          <p:cNvPr id="11" name="Picture 10" descr="A blue elephant head with white outline on black background&#10;&#10;Description automatically generated">
            <a:extLst>
              <a:ext uri="{FF2B5EF4-FFF2-40B4-BE49-F238E27FC236}">
                <a16:creationId xmlns:a16="http://schemas.microsoft.com/office/drawing/2014/main" id="{CB531E2A-BB31-2139-7049-9A6116C96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27821" y="2498811"/>
            <a:ext cx="1219074" cy="1178244"/>
          </a:xfrm>
          <a:prstGeom prst="rect">
            <a:avLst/>
          </a:prstGeom>
        </p:spPr>
      </p:pic>
      <p:pic>
        <p:nvPicPr>
          <p:cNvPr id="12" name="Picture 11" descr="A green square with a white logo and a magnifying glass&#10;&#10;Description automatically generated">
            <a:extLst>
              <a:ext uri="{FF2B5EF4-FFF2-40B4-BE49-F238E27FC236}">
                <a16:creationId xmlns:a16="http://schemas.microsoft.com/office/drawing/2014/main" id="{B9F14ACC-3506-041B-CD74-9C1341EDB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29995" y="2448181"/>
            <a:ext cx="1087447" cy="1087447"/>
          </a:xfrm>
          <a:prstGeom prst="rect">
            <a:avLst/>
          </a:prstGeom>
        </p:spPr>
      </p:pic>
      <p:pic>
        <p:nvPicPr>
          <p:cNvPr id="16" name="Picture 15" descr="A blue and yellow snake&#10;&#10;Description automatically generated">
            <a:extLst>
              <a:ext uri="{FF2B5EF4-FFF2-40B4-BE49-F238E27FC236}">
                <a16:creationId xmlns:a16="http://schemas.microsoft.com/office/drawing/2014/main" id="{5AEB24BA-DB53-CC4B-F81A-631E0D6892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1462" y="3493896"/>
            <a:ext cx="956202" cy="9562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E743D0-1505-FFBD-5D3A-6D5D01C5FB74}"/>
              </a:ext>
            </a:extLst>
          </p:cNvPr>
          <p:cNvSpPr txBox="1"/>
          <p:nvPr/>
        </p:nvSpPr>
        <p:spPr>
          <a:xfrm>
            <a:off x="8841481" y="4783183"/>
            <a:ext cx="242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Project Management and </a:t>
            </a:r>
            <a:r>
              <a:rPr lang="es-CL" dirty="0" err="1"/>
              <a:t>Collaboration</a:t>
            </a:r>
            <a:r>
              <a:rPr lang="es-CL" dirty="0"/>
              <a:t> </a:t>
            </a:r>
            <a:r>
              <a:rPr lang="es-CL" dirty="0" err="1"/>
              <a:t>tools</a:t>
            </a:r>
            <a:endParaRPr lang="en-US" b="1" dirty="0"/>
          </a:p>
        </p:txBody>
      </p:sp>
      <p:pic>
        <p:nvPicPr>
          <p:cNvPr id="20" name="Picture 19" descr="A blue diamond with a black background&#10;&#10;Description automatically generated">
            <a:extLst>
              <a:ext uri="{FF2B5EF4-FFF2-40B4-BE49-F238E27FC236}">
                <a16:creationId xmlns:a16="http://schemas.microsoft.com/office/drawing/2014/main" id="{E763FE24-016B-29D0-F052-9044D01913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090574" y="2498811"/>
            <a:ext cx="1266880" cy="712620"/>
          </a:xfrm>
          <a:prstGeom prst="rect">
            <a:avLst/>
          </a:prstGeom>
        </p:spPr>
      </p:pic>
      <p:pic>
        <p:nvPicPr>
          <p:cNvPr id="24" name="Picture 23" descr="A blue symbol on a black background&#10;&#10;Description automatically generated">
            <a:extLst>
              <a:ext uri="{FF2B5EF4-FFF2-40B4-BE49-F238E27FC236}">
                <a16:creationId xmlns:a16="http://schemas.microsoft.com/office/drawing/2014/main" id="{406CCB8D-60FE-F877-594E-82351E1996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462842" y="2428067"/>
            <a:ext cx="783364" cy="783364"/>
          </a:xfrm>
          <a:prstGeom prst="rect">
            <a:avLst/>
          </a:prstGeom>
        </p:spPr>
      </p:pic>
      <p:pic>
        <p:nvPicPr>
          <p:cNvPr id="25" name="Picture 24" descr="A colorful logo with black background&#10;&#10;Description automatically generated">
            <a:extLst>
              <a:ext uri="{FF2B5EF4-FFF2-40B4-BE49-F238E27FC236}">
                <a16:creationId xmlns:a16="http://schemas.microsoft.com/office/drawing/2014/main" id="{885902DD-CF6C-F150-E4C6-74E66CCE3A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9025791" y="3848059"/>
            <a:ext cx="655121" cy="655121"/>
          </a:xfrm>
          <a:prstGeom prst="rect">
            <a:avLst/>
          </a:prstGeom>
        </p:spPr>
      </p:pic>
      <p:pic>
        <p:nvPicPr>
          <p:cNvPr id="26" name="Picture 25" descr="A blue square with black rectangles&#10;&#10;Description automatically generated">
            <a:extLst>
              <a:ext uri="{FF2B5EF4-FFF2-40B4-BE49-F238E27FC236}">
                <a16:creationId xmlns:a16="http://schemas.microsoft.com/office/drawing/2014/main" id="{407BD79C-6AA9-FF32-9C88-972FD86ECD2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893553" y="3819372"/>
            <a:ext cx="1266655" cy="712493"/>
          </a:xfrm>
          <a:prstGeom prst="rect">
            <a:avLst/>
          </a:prstGeom>
        </p:spPr>
      </p:pic>
      <p:pic>
        <p:nvPicPr>
          <p:cNvPr id="27" name="Picture 26" descr="A logo with a check mark&#10;&#10;Description automatically generated">
            <a:extLst>
              <a:ext uri="{FF2B5EF4-FFF2-40B4-BE49-F238E27FC236}">
                <a16:creationId xmlns:a16="http://schemas.microsoft.com/office/drawing/2014/main" id="{5A7CB10A-A7C1-0AA0-DC77-6292FF29BF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825491" y="2487562"/>
            <a:ext cx="664373" cy="66437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87A9D48-0830-98CA-8CF5-BBB17F97152F}"/>
              </a:ext>
            </a:extLst>
          </p:cNvPr>
          <p:cNvSpPr/>
          <p:nvPr/>
        </p:nvSpPr>
        <p:spPr>
          <a:xfrm>
            <a:off x="359596" y="2208944"/>
            <a:ext cx="3330907" cy="3220570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346A98-AE16-C302-710A-D25DCCB4A03E}"/>
              </a:ext>
            </a:extLst>
          </p:cNvPr>
          <p:cNvSpPr/>
          <p:nvPr/>
        </p:nvSpPr>
        <p:spPr>
          <a:xfrm>
            <a:off x="4340891" y="2208944"/>
            <a:ext cx="3330907" cy="3220570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 animBg="1"/>
      <p:bldP spid="8" grpId="0"/>
      <p:bldP spid="18" grpId="0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 err="1"/>
              <a:t>Hard</a:t>
            </a:r>
            <a:r>
              <a:rPr lang="es-CL" sz="5400" dirty="0"/>
              <a:t> </a:t>
            </a:r>
            <a:r>
              <a:rPr lang="es-CL" sz="5400" dirty="0" err="1"/>
              <a:t>Skills</a:t>
            </a:r>
            <a:r>
              <a:rPr lang="es-CL" sz="5400" dirty="0"/>
              <a:t>:</a:t>
            </a:r>
            <a:endParaRPr lang="en-US" sz="5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2B385-D37B-D0A3-88AA-EF75AAB14397}"/>
              </a:ext>
            </a:extLst>
          </p:cNvPr>
          <p:cNvCxnSpPr>
            <a:cxnSpLocks/>
          </p:cNvCxnSpPr>
          <p:nvPr/>
        </p:nvCxnSpPr>
        <p:spPr>
          <a:xfrm flipV="1">
            <a:off x="3560827" y="2279015"/>
            <a:ext cx="0" cy="3091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2498778-DB27-CB05-5465-65DDA5E6188A}"/>
              </a:ext>
            </a:extLst>
          </p:cNvPr>
          <p:cNvSpPr/>
          <p:nvPr/>
        </p:nvSpPr>
        <p:spPr>
          <a:xfrm>
            <a:off x="228667" y="2087592"/>
            <a:ext cx="11616393" cy="3416056"/>
          </a:xfrm>
          <a:prstGeom prst="roundRect">
            <a:avLst>
              <a:gd name="adj" fmla="val 5233"/>
            </a:avLst>
          </a:prstGeom>
          <a:noFill/>
          <a:ln w="57150">
            <a:solidFill>
              <a:srgbClr val="9F5F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848995-51B1-7B7B-A93E-A44E7C50FC82}"/>
              </a:ext>
            </a:extLst>
          </p:cNvPr>
          <p:cNvCxnSpPr>
            <a:cxnSpLocks/>
          </p:cNvCxnSpPr>
          <p:nvPr/>
        </p:nvCxnSpPr>
        <p:spPr>
          <a:xfrm flipV="1">
            <a:off x="7966050" y="2279015"/>
            <a:ext cx="0" cy="3091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74244A-8E27-95C4-DC13-0338AD680DCF}"/>
              </a:ext>
            </a:extLst>
          </p:cNvPr>
          <p:cNvSpPr txBox="1"/>
          <p:nvPr/>
        </p:nvSpPr>
        <p:spPr>
          <a:xfrm>
            <a:off x="389340" y="4835340"/>
            <a:ext cx="242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err="1"/>
              <a:t>ERPs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E743D0-1505-FFBD-5D3A-6D5D01C5FB74}"/>
              </a:ext>
            </a:extLst>
          </p:cNvPr>
          <p:cNvSpPr txBox="1"/>
          <p:nvPr/>
        </p:nvSpPr>
        <p:spPr>
          <a:xfrm>
            <a:off x="4463195" y="4839887"/>
            <a:ext cx="242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err="1"/>
              <a:t>Process</a:t>
            </a:r>
            <a:r>
              <a:rPr lang="es-CL" dirty="0"/>
              <a:t> </a:t>
            </a:r>
            <a:r>
              <a:rPr lang="es-CL" dirty="0" err="1"/>
              <a:t>Modeling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C885A6-1019-81F7-0D8F-7A6342653B1A}"/>
              </a:ext>
            </a:extLst>
          </p:cNvPr>
          <p:cNvSpPr txBox="1"/>
          <p:nvPr/>
        </p:nvSpPr>
        <p:spPr>
          <a:xfrm>
            <a:off x="8724519" y="4831261"/>
            <a:ext cx="242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API and </a:t>
            </a:r>
            <a:r>
              <a:rPr lang="es-CL" dirty="0" err="1"/>
              <a:t>other</a:t>
            </a:r>
            <a:r>
              <a:rPr lang="es-CL" dirty="0"/>
              <a:t> </a:t>
            </a:r>
            <a:r>
              <a:rPr lang="es-CL" dirty="0" err="1"/>
              <a:t>integration</a:t>
            </a:r>
            <a:r>
              <a:rPr lang="es-CL" dirty="0"/>
              <a:t> </a:t>
            </a:r>
            <a:r>
              <a:rPr lang="es-CL" dirty="0" err="1"/>
              <a:t>tools</a:t>
            </a:r>
            <a:endParaRPr lang="en-US" b="1" dirty="0"/>
          </a:p>
        </p:txBody>
      </p:sp>
      <p:pic>
        <p:nvPicPr>
          <p:cNvPr id="33" name="Picture 32" descr="A white figure in a helmet&#10;&#10;Description automatically generated">
            <a:extLst>
              <a:ext uri="{FF2B5EF4-FFF2-40B4-BE49-F238E27FC236}">
                <a16:creationId xmlns:a16="http://schemas.microsoft.com/office/drawing/2014/main" id="{388E2059-BD73-AB3C-4469-D49F6C404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9222" l="2000" r="97667">
                        <a14:foregroundMark x1="40333" y1="16111" x2="40333" y2="16111"/>
                        <a14:foregroundMark x1="71889" y1="20556" x2="49556" y2="25889"/>
                        <a14:foregroundMark x1="49556" y1="25889" x2="24111" y2="51000"/>
                        <a14:foregroundMark x1="24111" y1="51000" x2="41000" y2="73222"/>
                        <a14:foregroundMark x1="41000" y1="73222" x2="70444" y2="54333"/>
                        <a14:foregroundMark x1="70444" y1="54333" x2="60889" y2="30111"/>
                        <a14:foregroundMark x1="60889" y1="30111" x2="60000" y2="29333"/>
                        <a14:foregroundMark x1="65667" y1="83111" x2="65667" y2="83111"/>
                        <a14:foregroundMark x1="91667" y1="50778" x2="91667" y2="50778"/>
                        <a14:foregroundMark x1="58000" y1="18889" x2="58000" y2="18889"/>
                        <a14:foregroundMark x1="19222" y1="24444" x2="19222" y2="24444"/>
                        <a14:foregroundMark x1="59111" y1="13000" x2="46222" y2="11444"/>
                        <a14:foregroundMark x1="46222" y1="11444" x2="16333" y2="26222"/>
                        <a14:foregroundMark x1="16333" y1="26222" x2="7667" y2="36778"/>
                        <a14:foregroundMark x1="65778" y1="10222" x2="73333" y2="15000"/>
                        <a14:foregroundMark x1="97667" y1="46333" x2="97667" y2="46333"/>
                        <a14:foregroundMark x1="45222" y1="95778" x2="45222" y2="95778"/>
                        <a14:foregroundMark x1="4333" y1="49333" x2="4333" y2="49333"/>
                        <a14:foregroundMark x1="44111" y1="4000" x2="44111" y2="4000"/>
                        <a14:foregroundMark x1="22444" y1="79444" x2="67667" y2="42111"/>
                        <a14:foregroundMark x1="67667" y1="42111" x2="76889" y2="26222"/>
                        <a14:foregroundMark x1="76889" y1="26222" x2="39667" y2="56000"/>
                        <a14:foregroundMark x1="39667" y1="56000" x2="37000" y2="60222"/>
                        <a14:foregroundMark x1="51000" y1="50556" x2="51000" y2="50556"/>
                        <a14:foregroundMark x1="47111" y1="43778" x2="47111" y2="43778"/>
                        <a14:foregroundMark x1="40111" y1="49333" x2="40111" y2="49333"/>
                        <a14:foregroundMark x1="73333" y1="21222" x2="73333" y2="21222"/>
                        <a14:foregroundMark x1="79000" y1="23556" x2="79000" y2="23556"/>
                        <a14:foregroundMark x1="71111" y1="24556" x2="71111" y2="24556"/>
                        <a14:foregroundMark x1="74111" y1="20000" x2="69778" y2="29889"/>
                        <a14:foregroundMark x1="60556" y1="33889" x2="33778" y2="54222"/>
                        <a14:foregroundMark x1="33778" y1="54222" x2="33444" y2="54333"/>
                        <a14:foregroundMark x1="57333" y1="46444" x2="44333" y2="55444"/>
                        <a14:foregroundMark x1="49778" y1="99333" x2="49778" y2="99333"/>
                        <a14:foregroundMark x1="2000" y1="47889" x2="2000" y2="47889"/>
                        <a14:backgroundMark x1="12111" y1="6444" x2="12111" y2="6444"/>
                        <a14:backgroundMark x1="92444" y1="6667" x2="92444" y2="6667"/>
                        <a14:backgroundMark x1="91333" y1="94333" x2="91333" y2="94333"/>
                        <a14:backgroundMark x1="12111" y1="92444" x2="12111" y2="92444"/>
                        <a14:backgroundMark x1="95222" y1="82222" x2="85778" y2="94444"/>
                        <a14:backgroundMark x1="20889" y1="96889" x2="1222" y2="85778"/>
                        <a14:backgroundMark x1="1222" y1="85778" x2="1222" y2="85778"/>
                        <a14:backgroundMark x1="4444" y1="14667" x2="20111" y2="2000"/>
                        <a14:backgroundMark x1="20111" y1="2000" x2="20111" y2="1889"/>
                        <a14:backgroundMark x1="82000" y1="3111" x2="99667" y2="1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09284" y="2927965"/>
            <a:ext cx="827143" cy="8271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2755E86-9F25-CE9A-E691-F5E1E0F77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75" y="2927965"/>
            <a:ext cx="827137" cy="834670"/>
          </a:xfrm>
          <a:prstGeom prst="rect">
            <a:avLst/>
          </a:prstGeom>
        </p:spPr>
      </p:pic>
      <p:pic>
        <p:nvPicPr>
          <p:cNvPr id="4" name="Picture 3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21F50883-4B12-2C5E-D40C-A85102C46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67072" y="2782650"/>
            <a:ext cx="1099359" cy="1099359"/>
          </a:xfrm>
          <a:prstGeom prst="rect">
            <a:avLst/>
          </a:prstGeom>
        </p:spPr>
      </p:pic>
      <p:pic>
        <p:nvPicPr>
          <p:cNvPr id="5" name="Picture 4" descr="A logo of a hexagon with a white line&#10;&#10;Description automatically generated">
            <a:extLst>
              <a:ext uri="{FF2B5EF4-FFF2-40B4-BE49-F238E27FC236}">
                <a16:creationId xmlns:a16="http://schemas.microsoft.com/office/drawing/2014/main" id="{A761CF0E-1CA6-5D31-D106-7BA3A0DF9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251576" y="2861609"/>
            <a:ext cx="959854" cy="959854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986D5773-EDDD-73FD-CD73-B613DB06F1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30484" y="2877574"/>
            <a:ext cx="1228600" cy="1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5023F2-A586-C069-FA29-D7924FB33D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8903" y="3205575"/>
            <a:ext cx="1126828" cy="6764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10D3A4-ECAB-1A44-472D-8C9B84E9D073}"/>
              </a:ext>
            </a:extLst>
          </p:cNvPr>
          <p:cNvSpPr/>
          <p:nvPr/>
        </p:nvSpPr>
        <p:spPr>
          <a:xfrm>
            <a:off x="346940" y="2279015"/>
            <a:ext cx="3105017" cy="3091317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25EA1-7DF6-F713-A331-155FE5C18E41}"/>
              </a:ext>
            </a:extLst>
          </p:cNvPr>
          <p:cNvSpPr/>
          <p:nvPr/>
        </p:nvSpPr>
        <p:spPr>
          <a:xfrm>
            <a:off x="3924199" y="2209449"/>
            <a:ext cx="3105017" cy="3091317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31" grpId="0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93" y="1075236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SOFT </a:t>
            </a:r>
            <a:br>
              <a:rPr lang="es-CL" sz="5400" dirty="0"/>
            </a:br>
            <a:r>
              <a:rPr lang="es-CL" sz="5400" dirty="0"/>
              <a:t>SKILLS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979E0-A98F-F7E7-525D-872F8433002F}"/>
              </a:ext>
            </a:extLst>
          </p:cNvPr>
          <p:cNvSpPr/>
          <p:nvPr/>
        </p:nvSpPr>
        <p:spPr>
          <a:xfrm>
            <a:off x="5263702" y="3467230"/>
            <a:ext cx="3059204" cy="1790569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Attention</a:t>
            </a:r>
            <a:r>
              <a:rPr lang="es-CL" dirty="0"/>
              <a:t> </a:t>
            </a:r>
          </a:p>
          <a:p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detail</a:t>
            </a:r>
            <a:endParaRPr lang="es-C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1C019-367A-6895-E5E5-382D3525C2A1}"/>
              </a:ext>
            </a:extLst>
          </p:cNvPr>
          <p:cNvSpPr/>
          <p:nvPr/>
        </p:nvSpPr>
        <p:spPr>
          <a:xfrm>
            <a:off x="5263702" y="1679291"/>
            <a:ext cx="3059202" cy="1819752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Team</a:t>
            </a:r>
            <a:r>
              <a:rPr lang="es-CL" dirty="0"/>
              <a:t> </a:t>
            </a:r>
            <a:r>
              <a:rPr lang="es-CL" dirty="0" err="1"/>
              <a:t>player</a:t>
            </a:r>
            <a:endParaRPr lang="en-US" dirty="0"/>
          </a:p>
        </p:txBody>
      </p:sp>
      <p:pic>
        <p:nvPicPr>
          <p:cNvPr id="20" name="Graphic 19" descr="Cheers with solid fill">
            <a:extLst>
              <a:ext uri="{FF2B5EF4-FFF2-40B4-BE49-F238E27FC236}">
                <a16:creationId xmlns:a16="http://schemas.microsoft.com/office/drawing/2014/main" id="{270DB304-BC8A-34C3-A106-F495D6424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1754" y="2062887"/>
            <a:ext cx="1211362" cy="1211362"/>
          </a:xfrm>
          <a:prstGeom prst="rect">
            <a:avLst/>
          </a:prstGeom>
        </p:spPr>
      </p:pic>
      <p:pic>
        <p:nvPicPr>
          <p:cNvPr id="24" name="Graphic 23" descr="Research with solid fill">
            <a:extLst>
              <a:ext uri="{FF2B5EF4-FFF2-40B4-BE49-F238E27FC236}">
                <a16:creationId xmlns:a16="http://schemas.microsoft.com/office/drawing/2014/main" id="{55CC9AF0-DE38-5DE7-B621-E695776C6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003" y="3804059"/>
            <a:ext cx="1148724" cy="114872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DF6120-BD3C-4C56-9C4E-C3BC3C1C462A}"/>
              </a:ext>
            </a:extLst>
          </p:cNvPr>
          <p:cNvCxnSpPr>
            <a:cxnSpLocks/>
          </p:cNvCxnSpPr>
          <p:nvPr/>
        </p:nvCxnSpPr>
        <p:spPr>
          <a:xfrm>
            <a:off x="0" y="536976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86318-56BD-AE29-3A9B-CB1352903069}"/>
              </a:ext>
            </a:extLst>
          </p:cNvPr>
          <p:cNvCxnSpPr>
            <a:cxnSpLocks/>
          </p:cNvCxnSpPr>
          <p:nvPr/>
        </p:nvCxnSpPr>
        <p:spPr>
          <a:xfrm>
            <a:off x="0" y="552216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16D500-754F-483B-6AD1-3D5016CF39CE}"/>
              </a:ext>
            </a:extLst>
          </p:cNvPr>
          <p:cNvCxnSpPr>
            <a:cxnSpLocks/>
          </p:cNvCxnSpPr>
          <p:nvPr/>
        </p:nvCxnSpPr>
        <p:spPr>
          <a:xfrm>
            <a:off x="0" y="567145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AAEB6-35C1-68B9-21A6-BC8C73206BAD}"/>
              </a:ext>
            </a:extLst>
          </p:cNvPr>
          <p:cNvCxnSpPr>
            <a:cxnSpLocks/>
          </p:cNvCxnSpPr>
          <p:nvPr/>
        </p:nvCxnSpPr>
        <p:spPr>
          <a:xfrm>
            <a:off x="0" y="582385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BD57BD-2595-2B09-4224-803E060F82A6}"/>
              </a:ext>
            </a:extLst>
          </p:cNvPr>
          <p:cNvCxnSpPr>
            <a:cxnSpLocks/>
          </p:cNvCxnSpPr>
          <p:nvPr/>
        </p:nvCxnSpPr>
        <p:spPr>
          <a:xfrm>
            <a:off x="5263702" y="1146111"/>
            <a:ext cx="69282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B546EF-3757-13B6-5597-6FAFBCF24521}"/>
              </a:ext>
            </a:extLst>
          </p:cNvPr>
          <p:cNvCxnSpPr>
            <a:cxnSpLocks/>
          </p:cNvCxnSpPr>
          <p:nvPr/>
        </p:nvCxnSpPr>
        <p:spPr>
          <a:xfrm>
            <a:off x="5263702" y="1298511"/>
            <a:ext cx="69282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309E39-5B61-7756-C607-9A30A412C9DD}"/>
              </a:ext>
            </a:extLst>
          </p:cNvPr>
          <p:cNvCxnSpPr>
            <a:cxnSpLocks/>
          </p:cNvCxnSpPr>
          <p:nvPr/>
        </p:nvCxnSpPr>
        <p:spPr>
          <a:xfrm>
            <a:off x="5263702" y="1447801"/>
            <a:ext cx="69282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4E212B-4873-CEDF-BEB0-20201C3C6775}"/>
              </a:ext>
            </a:extLst>
          </p:cNvPr>
          <p:cNvCxnSpPr>
            <a:cxnSpLocks/>
          </p:cNvCxnSpPr>
          <p:nvPr/>
        </p:nvCxnSpPr>
        <p:spPr>
          <a:xfrm>
            <a:off x="5263702" y="1600201"/>
            <a:ext cx="69282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 descr="A group of people sitting at a table with laptops&#10;&#10;Description automatically generated">
            <a:extLst>
              <a:ext uri="{FF2B5EF4-FFF2-40B4-BE49-F238E27FC236}">
                <a16:creationId xmlns:a16="http://schemas.microsoft.com/office/drawing/2014/main" id="{5B1755B1-648C-5FCE-903D-CDD38F0FB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0742" y="2341987"/>
            <a:ext cx="4300660" cy="293795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BFD915C-0BDF-96A2-60C5-80CB8252C820}"/>
              </a:ext>
            </a:extLst>
          </p:cNvPr>
          <p:cNvSpPr/>
          <p:nvPr/>
        </p:nvSpPr>
        <p:spPr>
          <a:xfrm>
            <a:off x="8322904" y="1663678"/>
            <a:ext cx="3126306" cy="1819752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Adaptabilty</a:t>
            </a:r>
            <a:endParaRPr lang="en-US" dirty="0"/>
          </a:p>
        </p:txBody>
      </p:sp>
      <p:pic>
        <p:nvPicPr>
          <p:cNvPr id="64" name="Picture 6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158F85-9BA4-1914-3786-CBB0BEA87B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100000"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53" y="2003588"/>
            <a:ext cx="1075615" cy="107561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375570D-4420-7D21-62CB-E24933407C1A}"/>
              </a:ext>
            </a:extLst>
          </p:cNvPr>
          <p:cNvSpPr/>
          <p:nvPr/>
        </p:nvSpPr>
        <p:spPr>
          <a:xfrm>
            <a:off x="8322904" y="3477092"/>
            <a:ext cx="3126306" cy="1787045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Communication</a:t>
            </a:r>
            <a:endParaRPr lang="es-CL" dirty="0"/>
          </a:p>
        </p:txBody>
      </p:sp>
      <p:pic>
        <p:nvPicPr>
          <p:cNvPr id="66" name="Picture 6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3D6979-C03F-5204-2ECF-844F7FAE6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5" y="3810962"/>
            <a:ext cx="1060523" cy="10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63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93" y="1075236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SOFT </a:t>
            </a:r>
            <a:br>
              <a:rPr lang="es-CL" sz="5400" dirty="0"/>
            </a:br>
            <a:r>
              <a:rPr lang="es-CL" sz="5400" dirty="0"/>
              <a:t>SKILLS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979E0-A98F-F7E7-525D-872F8433002F}"/>
              </a:ext>
            </a:extLst>
          </p:cNvPr>
          <p:cNvSpPr/>
          <p:nvPr/>
        </p:nvSpPr>
        <p:spPr>
          <a:xfrm>
            <a:off x="5014087" y="3489369"/>
            <a:ext cx="3126307" cy="1790569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Innovation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9BE2B-E855-366D-7D8B-2B2D4DA758A6}"/>
              </a:ext>
            </a:extLst>
          </p:cNvPr>
          <p:cNvSpPr/>
          <p:nvPr/>
        </p:nvSpPr>
        <p:spPr>
          <a:xfrm>
            <a:off x="8140394" y="1691888"/>
            <a:ext cx="3308818" cy="1787045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Problem</a:t>
            </a:r>
            <a:r>
              <a:rPr lang="es-CL" dirty="0"/>
              <a:t> </a:t>
            </a:r>
            <a:r>
              <a:rPr lang="es-CL" dirty="0" err="1"/>
              <a:t>solving</a:t>
            </a:r>
            <a:endParaRPr lang="es-C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DF6120-BD3C-4C56-9C4E-C3BC3C1C462A}"/>
              </a:ext>
            </a:extLst>
          </p:cNvPr>
          <p:cNvCxnSpPr>
            <a:cxnSpLocks/>
          </p:cNvCxnSpPr>
          <p:nvPr/>
        </p:nvCxnSpPr>
        <p:spPr>
          <a:xfrm>
            <a:off x="0" y="536976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86318-56BD-AE29-3A9B-CB1352903069}"/>
              </a:ext>
            </a:extLst>
          </p:cNvPr>
          <p:cNvCxnSpPr>
            <a:cxnSpLocks/>
          </p:cNvCxnSpPr>
          <p:nvPr/>
        </p:nvCxnSpPr>
        <p:spPr>
          <a:xfrm>
            <a:off x="0" y="552216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16D500-754F-483B-6AD1-3D5016CF39CE}"/>
              </a:ext>
            </a:extLst>
          </p:cNvPr>
          <p:cNvCxnSpPr>
            <a:cxnSpLocks/>
          </p:cNvCxnSpPr>
          <p:nvPr/>
        </p:nvCxnSpPr>
        <p:spPr>
          <a:xfrm>
            <a:off x="0" y="567145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AAAEB6-35C1-68B9-21A6-BC8C73206BAD}"/>
              </a:ext>
            </a:extLst>
          </p:cNvPr>
          <p:cNvCxnSpPr>
            <a:cxnSpLocks/>
          </p:cNvCxnSpPr>
          <p:nvPr/>
        </p:nvCxnSpPr>
        <p:spPr>
          <a:xfrm>
            <a:off x="0" y="5823858"/>
            <a:ext cx="114492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BD57BD-2595-2B09-4224-803E060F82A6}"/>
              </a:ext>
            </a:extLst>
          </p:cNvPr>
          <p:cNvCxnSpPr>
            <a:cxnSpLocks/>
          </p:cNvCxnSpPr>
          <p:nvPr/>
        </p:nvCxnSpPr>
        <p:spPr>
          <a:xfrm>
            <a:off x="4831577" y="1146111"/>
            <a:ext cx="73604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B546EF-3757-13B6-5597-6FAFBCF24521}"/>
              </a:ext>
            </a:extLst>
          </p:cNvPr>
          <p:cNvCxnSpPr>
            <a:cxnSpLocks/>
          </p:cNvCxnSpPr>
          <p:nvPr/>
        </p:nvCxnSpPr>
        <p:spPr>
          <a:xfrm>
            <a:off x="4831577" y="1298511"/>
            <a:ext cx="73604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309E39-5B61-7756-C607-9A30A412C9DD}"/>
              </a:ext>
            </a:extLst>
          </p:cNvPr>
          <p:cNvCxnSpPr>
            <a:cxnSpLocks/>
          </p:cNvCxnSpPr>
          <p:nvPr/>
        </p:nvCxnSpPr>
        <p:spPr>
          <a:xfrm>
            <a:off x="4831577" y="1447801"/>
            <a:ext cx="73604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4E212B-4873-CEDF-BEB0-20201C3C6775}"/>
              </a:ext>
            </a:extLst>
          </p:cNvPr>
          <p:cNvCxnSpPr>
            <a:cxnSpLocks/>
          </p:cNvCxnSpPr>
          <p:nvPr/>
        </p:nvCxnSpPr>
        <p:spPr>
          <a:xfrm>
            <a:off x="4831577" y="1600201"/>
            <a:ext cx="73604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 descr="Rocket with solid fill">
            <a:extLst>
              <a:ext uri="{FF2B5EF4-FFF2-40B4-BE49-F238E27FC236}">
                <a16:creationId xmlns:a16="http://schemas.microsoft.com/office/drawing/2014/main" id="{1BFA35C5-C94D-BE04-5AEA-0D625078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415" y="3858412"/>
            <a:ext cx="1107129" cy="1107129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1039A9-DDDB-0949-71A0-5FF91FABE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491" y="2056970"/>
            <a:ext cx="1002810" cy="100281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9E9407-ED32-A41A-FB84-F31B40D43510}"/>
              </a:ext>
            </a:extLst>
          </p:cNvPr>
          <p:cNvSpPr/>
          <p:nvPr/>
        </p:nvSpPr>
        <p:spPr>
          <a:xfrm>
            <a:off x="5014088" y="1693650"/>
            <a:ext cx="3126306" cy="1787045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Analytical</a:t>
            </a:r>
            <a:r>
              <a:rPr lang="es-CL" dirty="0"/>
              <a:t> </a:t>
            </a:r>
          </a:p>
          <a:p>
            <a:r>
              <a:rPr lang="es-CL" dirty="0" err="1"/>
              <a:t>thinking</a:t>
            </a:r>
            <a:endParaRPr lang="es-CL" dirty="0"/>
          </a:p>
        </p:txBody>
      </p:sp>
      <p:pic>
        <p:nvPicPr>
          <p:cNvPr id="15" name="Graphic 14" descr="Head with gears with solid fill">
            <a:extLst>
              <a:ext uri="{FF2B5EF4-FFF2-40B4-BE49-F238E27FC236}">
                <a16:creationId xmlns:a16="http://schemas.microsoft.com/office/drawing/2014/main" id="{CE1AEB77-63EE-C43C-10E6-E3E566F2D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453" y="2016888"/>
            <a:ext cx="1140570" cy="11405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27DD1D-5616-FC32-386C-089EF2684DA2}"/>
              </a:ext>
            </a:extLst>
          </p:cNvPr>
          <p:cNvSpPr/>
          <p:nvPr/>
        </p:nvSpPr>
        <p:spPr>
          <a:xfrm>
            <a:off x="8140394" y="3489369"/>
            <a:ext cx="3308818" cy="1787045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Creativity</a:t>
            </a:r>
            <a:endParaRPr lang="es-CL" dirty="0"/>
          </a:p>
        </p:txBody>
      </p:sp>
      <p:pic>
        <p:nvPicPr>
          <p:cNvPr id="18" name="Graphic 17" descr="Lights On with solid fill">
            <a:extLst>
              <a:ext uri="{FF2B5EF4-FFF2-40B4-BE49-F238E27FC236}">
                <a16:creationId xmlns:a16="http://schemas.microsoft.com/office/drawing/2014/main" id="{29367FD1-0E6D-0879-37B9-90A42E8581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33798" y="3720923"/>
            <a:ext cx="1232254" cy="1232254"/>
          </a:xfrm>
          <a:prstGeom prst="rect">
            <a:avLst/>
          </a:prstGeom>
        </p:spPr>
      </p:pic>
      <p:pic>
        <p:nvPicPr>
          <p:cNvPr id="32" name="Picture 31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719C3D6B-E512-5064-0115-A6150F80B2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79155" y="2346671"/>
            <a:ext cx="4305202" cy="28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0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280" y="2287530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>
                <a:solidFill>
                  <a:schemeClr val="bg1"/>
                </a:solidFill>
              </a:rPr>
              <a:t>Ben in </a:t>
            </a:r>
            <a:r>
              <a:rPr lang="es-CL" sz="8000" dirty="0" err="1">
                <a:solidFill>
                  <a:schemeClr val="bg1"/>
                </a:solidFill>
              </a:rPr>
              <a:t>the</a:t>
            </a:r>
            <a:r>
              <a:rPr lang="es-CL" sz="8000" dirty="0">
                <a:solidFill>
                  <a:schemeClr val="bg1"/>
                </a:solidFill>
              </a:rPr>
              <a:t> future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2E108C7-25C4-B65C-F542-5235DB2FB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A5EAD1A3-104B-D3BE-0C95-FFC884838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5713" y="2820714"/>
            <a:ext cx="1216571" cy="121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Ben in </a:t>
            </a:r>
            <a:r>
              <a:rPr lang="es-CL" sz="5400" dirty="0" err="1"/>
              <a:t>the</a:t>
            </a:r>
            <a:r>
              <a:rPr lang="es-CL" sz="5400" dirty="0"/>
              <a:t> future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8AA12-2B77-73DB-10EB-1F9EC300F6E7}"/>
              </a:ext>
            </a:extLst>
          </p:cNvPr>
          <p:cNvSpPr/>
          <p:nvPr/>
        </p:nvSpPr>
        <p:spPr>
          <a:xfrm>
            <a:off x="463647" y="1896654"/>
            <a:ext cx="643890" cy="4335780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2C359B6-CCE7-956F-702C-9BD46FF7E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93"/>
          <a:stretch/>
        </p:blipFill>
        <p:spPr>
          <a:xfrm>
            <a:off x="1107537" y="1896654"/>
            <a:ext cx="3457267" cy="4335780"/>
          </a:xfrm>
          <a:prstGeom prst="rect">
            <a:avLst/>
          </a:prstGeom>
        </p:spPr>
      </p:pic>
      <p:pic>
        <p:nvPicPr>
          <p:cNvPr id="7" name="Picture 6" descr="A city with tall buildings and a body of water&#10;&#10;Description automatically generated">
            <a:extLst>
              <a:ext uri="{FF2B5EF4-FFF2-40B4-BE49-F238E27FC236}">
                <a16:creationId xmlns:a16="http://schemas.microsoft.com/office/drawing/2014/main" id="{C23FEA98-3A57-A5CA-4D76-35A7654E41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7921"/>
          <a:stretch/>
        </p:blipFill>
        <p:spPr>
          <a:xfrm>
            <a:off x="1107535" y="1914635"/>
            <a:ext cx="7984705" cy="4335779"/>
          </a:xfrm>
          <a:prstGeom prst="rect">
            <a:avLst/>
          </a:prstGeom>
        </p:spPr>
      </p:pic>
      <p:pic>
        <p:nvPicPr>
          <p:cNvPr id="11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8C31E9A0-F4E8-A839-B1D9-739B62CB15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21" b="97979" l="9885" r="89994">
                        <a14:foregroundMark x1="35415" y1="35570" x2="44330" y2="25303"/>
                        <a14:foregroundMark x1="44330" y1="25303" x2="60522" y2="24939"/>
                        <a14:foregroundMark x1="52395" y1="23888" x2="52395" y2="23888"/>
                        <a14:foregroundMark x1="44330" y1="23525" x2="44330" y2="23525"/>
                        <a14:foregroundMark x1="56762" y1="22959" x2="56762" y2="22959"/>
                        <a14:foregroundMark x1="52395" y1="22070" x2="52395" y2="22070"/>
                        <a14:foregroundMark x1="59976" y1="24778" x2="55913" y2="23323"/>
                        <a14:foregroundMark x1="49424" y1="22797" x2="49424" y2="22797"/>
                        <a14:foregroundMark x1="72650" y1="89895" x2="45300" y2="92967"/>
                        <a14:foregroundMark x1="45300" y1="92967" x2="39175" y2="91512"/>
                        <a14:foregroundMark x1="41055" y1="98019" x2="41055" y2="98019"/>
                        <a14:foregroundMark x1="66707" y1="97817" x2="66707" y2="97817"/>
                        <a14:foregroundMark x1="62220" y1="26435" x2="62220" y2="26435"/>
                        <a14:foregroundMark x1="62462" y1="31568" x2="56883" y2="22878"/>
                        <a14:foregroundMark x1="56883" y1="22878" x2="41419" y2="23242"/>
                        <a14:foregroundMark x1="41419" y1="23242" x2="37659" y2="24333"/>
                        <a14:foregroundMark x1="47059" y1="22150" x2="47059" y2="22150"/>
                        <a14:foregroundMark x1="57126" y1="22514" x2="57126" y2="22514"/>
                        <a14:foregroundMark x1="58884" y1="22070" x2="58884" y2="22070"/>
                        <a14:foregroundMark x1="59369" y1="22797" x2="59369" y2="22797"/>
                        <a14:foregroundMark x1="59915" y1="24697" x2="59915" y2="24697"/>
                        <a14:foregroundMark x1="59915" y1="23484" x2="59915" y2="23484"/>
                        <a14:foregroundMark x1="61371" y1="24899" x2="61371" y2="24899"/>
                        <a14:foregroundMark x1="62098" y1="26920" x2="62098" y2="26920"/>
                        <a14:foregroundMark x1="61734" y1="29184" x2="61734" y2="29184"/>
                        <a14:foregroundMark x1="62401" y1="30760" x2="62401" y2="30760"/>
                        <a14:foregroundMark x1="62765" y1="32417" x2="62765" y2="32417"/>
                        <a14:foregroundMark x1="63190" y1="34923" x2="62644" y2="31205"/>
                        <a14:foregroundMark x1="62644" y1="29992" x2="62644" y2="29992"/>
                        <a14:foregroundMark x1="63129" y1="31649" x2="63129" y2="31649"/>
                        <a14:foregroundMark x1="62583" y1="29911" x2="62583" y2="29911"/>
                        <a14:foregroundMark x1="62280" y1="29103" x2="62280" y2="29103"/>
                        <a14:foregroundMark x1="62038" y1="27971" x2="62038" y2="27971"/>
                        <a14:foregroundMark x1="61856" y1="25748" x2="61856" y2="25748"/>
                        <a14:foregroundMark x1="59733" y1="23080" x2="59733" y2="23080"/>
                        <a14:foregroundMark x1="56519" y1="21463" x2="56519" y2="21463"/>
                        <a14:foregroundMark x1="53305" y1="21544" x2="53305" y2="21544"/>
                        <a14:foregroundMark x1="51364" y1="21544" x2="51364" y2="21544"/>
                        <a14:foregroundMark x1="49545" y1="21584" x2="49545" y2="21584"/>
                        <a14:foregroundMark x1="46331" y1="22272" x2="46331" y2="22272"/>
                        <a14:foregroundMark x1="44087" y1="22757" x2="44087" y2="22757"/>
                        <a14:foregroundMark x1="42753" y1="22757" x2="42753" y2="22757"/>
                        <a14:foregroundMark x1="41540" y1="22433" x2="41540" y2="22433"/>
                        <a14:foregroundMark x1="43663" y1="22676" x2="43663" y2="22676"/>
                        <a14:foregroundMark x1="47968" y1="21665" x2="47968" y2="21665"/>
                        <a14:foregroundMark x1="47787" y1="21221" x2="47787" y2="21221"/>
                        <a14:foregroundMark x1="63311" y1="30962" x2="63311" y2="30962"/>
                        <a14:foregroundMark x1="63129" y1="29749" x2="63129" y2="29749"/>
                        <a14:foregroundMark x1="62947" y1="29062" x2="62947" y2="29062"/>
                        <a14:foregroundMark x1="62462" y1="26960" x2="62462" y2="26960"/>
                        <a14:foregroundMark x1="33475" y1="35408" x2="33475" y2="35408"/>
                        <a14:foregroundMark x1="30625" y1="33913" x2="30625" y2="33913"/>
                        <a14:foregroundMark x1="29958" y1="33266" x2="29958" y2="3326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93"/>
          <a:stretch/>
        </p:blipFill>
        <p:spPr>
          <a:xfrm>
            <a:off x="1107536" y="1896654"/>
            <a:ext cx="3457267" cy="43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Ben in </a:t>
            </a:r>
            <a:r>
              <a:rPr lang="es-CL" sz="5400" dirty="0" err="1"/>
              <a:t>the</a:t>
            </a:r>
            <a:r>
              <a:rPr lang="es-CL" sz="5400" dirty="0"/>
              <a:t> future</a:t>
            </a:r>
            <a:endParaRPr lang="en-US" sz="5400" dirty="0"/>
          </a:p>
        </p:txBody>
      </p:sp>
      <p:pic>
        <p:nvPicPr>
          <p:cNvPr id="4" name="Picture 3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F8D6386D-65CC-BC93-8C23-A874DE830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3" y="2249064"/>
            <a:ext cx="2329292" cy="1553637"/>
          </a:xfrm>
          <a:prstGeom prst="rect">
            <a:avLst/>
          </a:prstGeom>
        </p:spPr>
      </p:pic>
      <p:pic>
        <p:nvPicPr>
          <p:cNvPr id="5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967C98A-AB6D-3CC3-CE92-2E3FAAE6B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21" b="97979" l="9885" r="89994">
                        <a14:foregroundMark x1="35415" y1="35570" x2="44330" y2="25303"/>
                        <a14:foregroundMark x1="44330" y1="25303" x2="60522" y2="24939"/>
                        <a14:foregroundMark x1="52395" y1="23888" x2="52395" y2="23888"/>
                        <a14:foregroundMark x1="44330" y1="23525" x2="44330" y2="23525"/>
                        <a14:foregroundMark x1="56762" y1="22959" x2="56762" y2="22959"/>
                        <a14:foregroundMark x1="52395" y1="22070" x2="52395" y2="22070"/>
                        <a14:foregroundMark x1="59976" y1="24778" x2="55913" y2="23323"/>
                        <a14:foregroundMark x1="49424" y1="22797" x2="49424" y2="22797"/>
                        <a14:foregroundMark x1="72650" y1="89895" x2="45300" y2="92967"/>
                        <a14:foregroundMark x1="45300" y1="92967" x2="39175" y2="91512"/>
                        <a14:foregroundMark x1="41055" y1="98019" x2="41055" y2="98019"/>
                        <a14:foregroundMark x1="66707" y1="97817" x2="66707" y2="97817"/>
                        <a14:foregroundMark x1="62220" y1="26435" x2="62220" y2="26435"/>
                        <a14:foregroundMark x1="62462" y1="31568" x2="56883" y2="22878"/>
                        <a14:foregroundMark x1="56883" y1="22878" x2="41419" y2="23242"/>
                        <a14:foregroundMark x1="41419" y1="23242" x2="37659" y2="24333"/>
                        <a14:foregroundMark x1="47059" y1="22150" x2="47059" y2="22150"/>
                        <a14:foregroundMark x1="57126" y1="22514" x2="57126" y2="22514"/>
                        <a14:foregroundMark x1="58884" y1="22070" x2="58884" y2="22070"/>
                        <a14:foregroundMark x1="59369" y1="22797" x2="59369" y2="22797"/>
                        <a14:foregroundMark x1="59915" y1="24697" x2="59915" y2="24697"/>
                        <a14:foregroundMark x1="59915" y1="23484" x2="59915" y2="23484"/>
                        <a14:foregroundMark x1="61371" y1="24899" x2="61371" y2="24899"/>
                        <a14:foregroundMark x1="62098" y1="26920" x2="62098" y2="26920"/>
                        <a14:foregroundMark x1="61734" y1="29184" x2="61734" y2="29184"/>
                        <a14:foregroundMark x1="62401" y1="30760" x2="62401" y2="30760"/>
                        <a14:foregroundMark x1="62765" y1="32417" x2="62765" y2="32417"/>
                        <a14:foregroundMark x1="63190" y1="34923" x2="62644" y2="31205"/>
                        <a14:foregroundMark x1="62644" y1="29992" x2="62644" y2="29992"/>
                        <a14:foregroundMark x1="63129" y1="31649" x2="63129" y2="31649"/>
                        <a14:foregroundMark x1="62583" y1="29911" x2="62583" y2="29911"/>
                        <a14:foregroundMark x1="62280" y1="29103" x2="62280" y2="29103"/>
                        <a14:foregroundMark x1="62038" y1="27971" x2="62038" y2="27971"/>
                        <a14:foregroundMark x1="61856" y1="25748" x2="61856" y2="25748"/>
                        <a14:foregroundMark x1="59733" y1="23080" x2="59733" y2="23080"/>
                        <a14:foregroundMark x1="56519" y1="21463" x2="56519" y2="21463"/>
                        <a14:foregroundMark x1="53305" y1="21544" x2="53305" y2="21544"/>
                        <a14:foregroundMark x1="51364" y1="21544" x2="51364" y2="21544"/>
                        <a14:foregroundMark x1="49545" y1="21584" x2="49545" y2="21584"/>
                        <a14:foregroundMark x1="46331" y1="22272" x2="46331" y2="22272"/>
                        <a14:foregroundMark x1="44087" y1="22757" x2="44087" y2="22757"/>
                        <a14:foregroundMark x1="42753" y1="22757" x2="42753" y2="22757"/>
                        <a14:foregroundMark x1="41540" y1="22433" x2="41540" y2="22433"/>
                        <a14:foregroundMark x1="43663" y1="22676" x2="43663" y2="22676"/>
                        <a14:foregroundMark x1="47968" y1="21665" x2="47968" y2="21665"/>
                        <a14:foregroundMark x1="47787" y1="21221" x2="47787" y2="21221"/>
                        <a14:foregroundMark x1="63311" y1="30962" x2="63311" y2="30962"/>
                        <a14:foregroundMark x1="63129" y1="29749" x2="63129" y2="29749"/>
                        <a14:foregroundMark x1="62947" y1="29062" x2="62947" y2="29062"/>
                        <a14:foregroundMark x1="62462" y1="26960" x2="62462" y2="26960"/>
                        <a14:foregroundMark x1="33475" y1="35408" x2="33475" y2="35408"/>
                        <a14:foregroundMark x1="30625" y1="33913" x2="30625" y2="33913"/>
                        <a14:foregroundMark x1="29958" y1="33266" x2="29958" y2="3326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93"/>
          <a:stretch/>
        </p:blipFill>
        <p:spPr>
          <a:xfrm>
            <a:off x="783602" y="2503424"/>
            <a:ext cx="705571" cy="944639"/>
          </a:xfrm>
          <a:prstGeom prst="rect">
            <a:avLst/>
          </a:prstGeom>
        </p:spPr>
      </p:pic>
      <p:pic>
        <p:nvPicPr>
          <p:cNvPr id="9" name="Picture 8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B7A3A5A9-E614-CF56-B285-6C2EB925F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45" b="98351" l="400" r="94000">
                        <a14:foregroundMark x1="27800" y1="48726" x2="27800" y2="48726"/>
                        <a14:foregroundMark x1="12700" y1="46777" x2="32100" y2="45427"/>
                        <a14:foregroundMark x1="32100" y1="45427" x2="34200" y2="46027"/>
                        <a14:foregroundMark x1="9500" y1="26537" x2="9000" y2="62969"/>
                        <a14:foregroundMark x1="29400" y1="66117" x2="9500" y2="68066"/>
                        <a14:foregroundMark x1="9500" y1="68066" x2="3500" y2="37481"/>
                        <a14:foregroundMark x1="3500" y1="37481" x2="7100" y2="22189"/>
                        <a14:foregroundMark x1="14100" y1="72114" x2="17300" y2="94003"/>
                        <a14:foregroundMark x1="6000" y1="99250" x2="400" y2="66567"/>
                        <a14:foregroundMark x1="400" y1="66567" x2="400" y2="66567"/>
                        <a14:foregroundMark x1="27000" y1="88306" x2="27000" y2="88306"/>
                        <a14:foregroundMark x1="23200" y1="77361" x2="38400" y2="75412"/>
                        <a14:foregroundMark x1="38400" y1="75412" x2="55000" y2="76162"/>
                        <a14:foregroundMark x1="46400" y1="87556" x2="26400" y2="87106"/>
                        <a14:foregroundMark x1="14300" y1="96702" x2="88400" y2="87556"/>
                        <a14:foregroundMark x1="88400" y1="87556" x2="94000" y2="87556"/>
                        <a14:foregroundMark x1="50400" y1="91604" x2="45500" y2="67316"/>
                        <a14:foregroundMark x1="45500" y1="67316" x2="45500" y2="61619"/>
                        <a14:foregroundMark x1="21900" y1="99550" x2="71900" y2="98351"/>
                        <a14:foregroundMark x1="71900" y1="98351" x2="72200" y2="98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9" y="2249063"/>
            <a:ext cx="2329292" cy="1553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E35F1C-89EF-2467-8092-B1E41B812709}"/>
              </a:ext>
            </a:extLst>
          </p:cNvPr>
          <p:cNvSpPr txBox="1"/>
          <p:nvPr/>
        </p:nvSpPr>
        <p:spPr>
          <a:xfrm>
            <a:off x="501111" y="3864477"/>
            <a:ext cx="2404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b="1" dirty="0" err="1"/>
              <a:t>Working</a:t>
            </a:r>
            <a:r>
              <a:rPr lang="es-CL" b="1" dirty="0"/>
              <a:t> </a:t>
            </a:r>
            <a:r>
              <a:rPr lang="es-CL" dirty="0" err="1"/>
              <a:t>with</a:t>
            </a:r>
            <a:r>
              <a:rPr lang="es-CL" dirty="0"/>
              <a:t> a </a:t>
            </a:r>
            <a:r>
              <a:rPr lang="es-CL" b="1" dirty="0" err="1"/>
              <a:t>team</a:t>
            </a:r>
            <a:r>
              <a:rPr lang="es-CL" b="1" dirty="0"/>
              <a:t>, </a:t>
            </a:r>
            <a:r>
              <a:rPr lang="es-CL" dirty="0" err="1"/>
              <a:t>pursuing</a:t>
            </a:r>
            <a:r>
              <a:rPr lang="es-CL" dirty="0"/>
              <a:t> </a:t>
            </a:r>
            <a:r>
              <a:rPr lang="es-CL" b="1" dirty="0" err="1"/>
              <a:t>goals</a:t>
            </a:r>
            <a:r>
              <a:rPr lang="es-CL" dirty="0"/>
              <a:t> and </a:t>
            </a:r>
            <a:r>
              <a:rPr lang="es-CL" b="1" dirty="0" err="1"/>
              <a:t>achievements</a:t>
            </a:r>
            <a:endParaRPr lang="en-US" b="1" dirty="0"/>
          </a:p>
        </p:txBody>
      </p:sp>
      <p:pic>
        <p:nvPicPr>
          <p:cNvPr id="13" name="Picture 12" descr="A person holding a glowing display&#10;&#10;Description automatically generated">
            <a:extLst>
              <a:ext uri="{FF2B5EF4-FFF2-40B4-BE49-F238E27FC236}">
                <a16:creationId xmlns:a16="http://schemas.microsoft.com/office/drawing/2014/main" id="{9F0710AF-A620-1541-8A52-B0AB5A2EE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00820" y="2279015"/>
            <a:ext cx="2329320" cy="1553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1F9F53-1F3B-AC12-F7E5-163204D8EA25}"/>
              </a:ext>
            </a:extLst>
          </p:cNvPr>
          <p:cNvSpPr txBox="1"/>
          <p:nvPr/>
        </p:nvSpPr>
        <p:spPr>
          <a:xfrm>
            <a:off x="3400819" y="3893004"/>
            <a:ext cx="2329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err="1"/>
              <a:t>Conducting</a:t>
            </a:r>
            <a:r>
              <a:rPr lang="es-CL" dirty="0"/>
              <a:t> </a:t>
            </a:r>
            <a:r>
              <a:rPr lang="es-CL" b="1" dirty="0"/>
              <a:t>Data </a:t>
            </a:r>
            <a:r>
              <a:rPr lang="es-CL" b="1" dirty="0" err="1"/>
              <a:t>Analyisis</a:t>
            </a:r>
            <a:r>
              <a:rPr lang="es-CL" b="1" dirty="0"/>
              <a:t>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aim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get</a:t>
            </a:r>
            <a:r>
              <a:rPr lang="es-CL" dirty="0"/>
              <a:t> </a:t>
            </a:r>
            <a:r>
              <a:rPr lang="es-CL" b="1" dirty="0" err="1"/>
              <a:t>interesting</a:t>
            </a:r>
            <a:r>
              <a:rPr lang="es-CL" b="1" dirty="0"/>
              <a:t> </a:t>
            </a:r>
            <a:r>
              <a:rPr lang="es-CL" b="1" dirty="0" err="1"/>
              <a:t>insights</a:t>
            </a:r>
            <a:r>
              <a:rPr lang="es-CL" b="1" dirty="0"/>
              <a:t> </a:t>
            </a:r>
            <a:r>
              <a:rPr lang="es-CL" dirty="0"/>
              <a:t>in </a:t>
            </a:r>
            <a:r>
              <a:rPr lang="es-CL" dirty="0" err="1"/>
              <a:t>order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produce </a:t>
            </a:r>
            <a:r>
              <a:rPr lang="es-CL" b="1" dirty="0" err="1"/>
              <a:t>Actions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069AB-BD5F-8B1A-2C95-B3464DDB678F}"/>
              </a:ext>
            </a:extLst>
          </p:cNvPr>
          <p:cNvSpPr txBox="1"/>
          <p:nvPr/>
        </p:nvSpPr>
        <p:spPr>
          <a:xfrm>
            <a:off x="6486459" y="3911336"/>
            <a:ext cx="242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Working</a:t>
            </a:r>
            <a:r>
              <a:rPr lang="es-CL" dirty="0"/>
              <a:t> in a </a:t>
            </a:r>
            <a:r>
              <a:rPr lang="es-CL" b="1" dirty="0"/>
              <a:t>Canadian</a:t>
            </a:r>
            <a:r>
              <a:rPr lang="es-CL" dirty="0"/>
              <a:t> Company</a:t>
            </a:r>
            <a:endParaRPr lang="en-US" b="1" dirty="0"/>
          </a:p>
        </p:txBody>
      </p:sp>
      <p:pic>
        <p:nvPicPr>
          <p:cNvPr id="17" name="Picture 16" descr="A glass doors in a room&#10;&#10;Description automatically generated">
            <a:extLst>
              <a:ext uri="{FF2B5EF4-FFF2-40B4-BE49-F238E27FC236}">
                <a16:creationId xmlns:a16="http://schemas.microsoft.com/office/drawing/2014/main" id="{33C81CB0-FCC3-93DB-EA0C-EF6D1EA39F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36" y="2297347"/>
            <a:ext cx="2429793" cy="1553638"/>
          </a:xfrm>
          <a:prstGeom prst="rect">
            <a:avLst/>
          </a:prstGeom>
        </p:spPr>
      </p:pic>
      <p:pic>
        <p:nvPicPr>
          <p:cNvPr id="19" name="Picture 18" descr="A red maple leaf on a white background&#10;&#10;Description automatically generated">
            <a:extLst>
              <a:ext uri="{FF2B5EF4-FFF2-40B4-BE49-F238E27FC236}">
                <a16:creationId xmlns:a16="http://schemas.microsoft.com/office/drawing/2014/main" id="{28B2E619-F0BB-2ED6-818F-0A7AE3EC33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057571" y="2551709"/>
            <a:ext cx="858681" cy="444013"/>
          </a:xfrm>
          <a:prstGeom prst="rect">
            <a:avLst/>
          </a:prstGeom>
        </p:spPr>
      </p:pic>
      <p:pic>
        <p:nvPicPr>
          <p:cNvPr id="21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9E3B800-CF19-007F-A958-70D17442F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221" b="97979" l="9885" r="89994">
                        <a14:foregroundMark x1="35415" y1="35570" x2="44330" y2="25303"/>
                        <a14:foregroundMark x1="44330" y1="25303" x2="60522" y2="24939"/>
                        <a14:foregroundMark x1="52395" y1="23888" x2="52395" y2="23888"/>
                        <a14:foregroundMark x1="44330" y1="23525" x2="44330" y2="23525"/>
                        <a14:foregroundMark x1="56762" y1="22959" x2="56762" y2="22959"/>
                        <a14:foregroundMark x1="52395" y1="22070" x2="52395" y2="22070"/>
                        <a14:foregroundMark x1="59976" y1="24778" x2="55913" y2="23323"/>
                        <a14:foregroundMark x1="49424" y1="22797" x2="49424" y2="22797"/>
                        <a14:foregroundMark x1="72650" y1="89895" x2="45300" y2="92967"/>
                        <a14:foregroundMark x1="45300" y1="92967" x2="39175" y2="91512"/>
                        <a14:foregroundMark x1="41055" y1="98019" x2="41055" y2="98019"/>
                        <a14:foregroundMark x1="66707" y1="97817" x2="66707" y2="97817"/>
                        <a14:foregroundMark x1="62220" y1="26435" x2="62220" y2="26435"/>
                        <a14:foregroundMark x1="62462" y1="31568" x2="56883" y2="22878"/>
                        <a14:foregroundMark x1="56883" y1="22878" x2="41419" y2="23242"/>
                        <a14:foregroundMark x1="41419" y1="23242" x2="37659" y2="24333"/>
                        <a14:foregroundMark x1="47059" y1="22150" x2="47059" y2="22150"/>
                        <a14:foregroundMark x1="57126" y1="22514" x2="57126" y2="22514"/>
                        <a14:foregroundMark x1="58884" y1="22070" x2="58884" y2="22070"/>
                        <a14:foregroundMark x1="59369" y1="22797" x2="59369" y2="22797"/>
                        <a14:foregroundMark x1="59915" y1="24697" x2="59915" y2="24697"/>
                        <a14:foregroundMark x1="59915" y1="23484" x2="59915" y2="23484"/>
                        <a14:foregroundMark x1="61371" y1="24899" x2="61371" y2="24899"/>
                        <a14:foregroundMark x1="62098" y1="26920" x2="62098" y2="26920"/>
                        <a14:foregroundMark x1="61734" y1="29184" x2="61734" y2="29184"/>
                        <a14:foregroundMark x1="62401" y1="30760" x2="62401" y2="30760"/>
                        <a14:foregroundMark x1="62765" y1="32417" x2="62765" y2="32417"/>
                        <a14:foregroundMark x1="63190" y1="34923" x2="62644" y2="31205"/>
                        <a14:foregroundMark x1="62644" y1="29992" x2="62644" y2="29992"/>
                        <a14:foregroundMark x1="63129" y1="31649" x2="63129" y2="31649"/>
                        <a14:foregroundMark x1="62583" y1="29911" x2="62583" y2="29911"/>
                        <a14:foregroundMark x1="62280" y1="29103" x2="62280" y2="29103"/>
                        <a14:foregroundMark x1="62038" y1="27971" x2="62038" y2="27971"/>
                        <a14:foregroundMark x1="61856" y1="25748" x2="61856" y2="25748"/>
                        <a14:foregroundMark x1="59733" y1="23080" x2="59733" y2="23080"/>
                        <a14:foregroundMark x1="56519" y1="21463" x2="56519" y2="21463"/>
                        <a14:foregroundMark x1="53305" y1="21544" x2="53305" y2="21544"/>
                        <a14:foregroundMark x1="51364" y1="21544" x2="51364" y2="21544"/>
                        <a14:foregroundMark x1="49545" y1="21584" x2="49545" y2="21584"/>
                        <a14:foregroundMark x1="46331" y1="22272" x2="46331" y2="22272"/>
                        <a14:foregroundMark x1="44087" y1="22757" x2="44087" y2="22757"/>
                        <a14:foregroundMark x1="42753" y1="22757" x2="42753" y2="22757"/>
                        <a14:foregroundMark x1="41540" y1="22433" x2="41540" y2="22433"/>
                        <a14:foregroundMark x1="43663" y1="22676" x2="43663" y2="22676"/>
                        <a14:foregroundMark x1="47968" y1="21665" x2="47968" y2="21665"/>
                        <a14:foregroundMark x1="47787" y1="21221" x2="47787" y2="21221"/>
                        <a14:foregroundMark x1="63311" y1="30962" x2="63311" y2="30962"/>
                        <a14:foregroundMark x1="63129" y1="29749" x2="63129" y2="29749"/>
                        <a14:foregroundMark x1="62947" y1="29062" x2="62947" y2="29062"/>
                        <a14:foregroundMark x1="62462" y1="26960" x2="62462" y2="26960"/>
                        <a14:foregroundMark x1="33475" y1="35408" x2="33475" y2="35408"/>
                        <a14:foregroundMark x1="30625" y1="33913" x2="30625" y2="33913"/>
                        <a14:foregroundMark x1="29958" y1="33266" x2="29958" y2="33266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93"/>
          <a:stretch/>
        </p:blipFill>
        <p:spPr>
          <a:xfrm flipH="1">
            <a:off x="7969324" y="2562680"/>
            <a:ext cx="1027270" cy="12883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0C3141-485B-52FF-71BD-8C0D69804CD4}"/>
              </a:ext>
            </a:extLst>
          </p:cNvPr>
          <p:cNvCxnSpPr>
            <a:cxnSpLocks/>
          </p:cNvCxnSpPr>
          <p:nvPr/>
        </p:nvCxnSpPr>
        <p:spPr>
          <a:xfrm flipV="1">
            <a:off x="3159493" y="2279015"/>
            <a:ext cx="0" cy="31016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2B385-D37B-D0A3-88AA-EF75AAB14397}"/>
              </a:ext>
            </a:extLst>
          </p:cNvPr>
          <p:cNvCxnSpPr>
            <a:cxnSpLocks/>
          </p:cNvCxnSpPr>
          <p:nvPr/>
        </p:nvCxnSpPr>
        <p:spPr>
          <a:xfrm flipV="1">
            <a:off x="6079740" y="2297347"/>
            <a:ext cx="0" cy="3091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2498778-DB27-CB05-5465-65DDA5E6188A}"/>
              </a:ext>
            </a:extLst>
          </p:cNvPr>
          <p:cNvSpPr/>
          <p:nvPr/>
        </p:nvSpPr>
        <p:spPr>
          <a:xfrm>
            <a:off x="228667" y="2087592"/>
            <a:ext cx="11616393" cy="3416056"/>
          </a:xfrm>
          <a:prstGeom prst="roundRect">
            <a:avLst>
              <a:gd name="adj" fmla="val 5233"/>
            </a:avLst>
          </a:prstGeom>
          <a:noFill/>
          <a:ln w="57150">
            <a:solidFill>
              <a:srgbClr val="9F5F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848995-51B1-7B7B-A93E-A44E7C50FC82}"/>
              </a:ext>
            </a:extLst>
          </p:cNvPr>
          <p:cNvCxnSpPr>
            <a:cxnSpLocks/>
          </p:cNvCxnSpPr>
          <p:nvPr/>
        </p:nvCxnSpPr>
        <p:spPr>
          <a:xfrm flipV="1">
            <a:off x="9234133" y="2279015"/>
            <a:ext cx="0" cy="30913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E7CBC7-632E-1E86-DCCE-F197DA210CF7}"/>
              </a:ext>
            </a:extLst>
          </p:cNvPr>
          <p:cNvSpPr txBox="1"/>
          <p:nvPr/>
        </p:nvSpPr>
        <p:spPr>
          <a:xfrm>
            <a:off x="9322970" y="3911336"/>
            <a:ext cx="2429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Contribute</a:t>
            </a:r>
            <a:r>
              <a:rPr lang="es-CL" dirty="0"/>
              <a:t> </a:t>
            </a:r>
            <a:r>
              <a:rPr lang="es-CL" dirty="0" err="1"/>
              <a:t>with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</a:t>
            </a:r>
            <a:r>
              <a:rPr lang="es-CL" b="1" dirty="0"/>
              <a:t>Ideas</a:t>
            </a:r>
            <a:r>
              <a:rPr lang="es-CL" dirty="0"/>
              <a:t> and </a:t>
            </a:r>
            <a:r>
              <a:rPr lang="es-CL" b="1" dirty="0" err="1"/>
              <a:t>Creativity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</a:t>
            </a:r>
            <a:r>
              <a:rPr lang="es-CL" b="1" dirty="0"/>
              <a:t>Canadian Business </a:t>
            </a:r>
            <a:r>
              <a:rPr lang="es-CL" b="1" dirty="0" err="1"/>
              <a:t>Market</a:t>
            </a:r>
            <a:endParaRPr lang="en-US" b="1" dirty="0"/>
          </a:p>
        </p:txBody>
      </p:sp>
      <p:pic>
        <p:nvPicPr>
          <p:cNvPr id="32" name="Picture 31" descr="A person touching a light bulb&#10;&#10;Description automatically generated">
            <a:extLst>
              <a:ext uri="{FF2B5EF4-FFF2-40B4-BE49-F238E27FC236}">
                <a16:creationId xmlns:a16="http://schemas.microsoft.com/office/drawing/2014/main" id="{C8638670-320F-1012-50E8-F851ACBA06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408787" y="2308363"/>
            <a:ext cx="2074819" cy="1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8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0319" y="2287530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 err="1">
                <a:solidFill>
                  <a:schemeClr val="bg1"/>
                </a:solidFill>
              </a:rPr>
              <a:t>Thank</a:t>
            </a:r>
            <a:r>
              <a:rPr lang="es-CL" sz="8000" dirty="0">
                <a:solidFill>
                  <a:schemeClr val="bg1"/>
                </a:solidFill>
              </a:rPr>
              <a:t> </a:t>
            </a:r>
            <a:r>
              <a:rPr lang="es-CL" sz="8000" dirty="0" err="1">
                <a:solidFill>
                  <a:schemeClr val="bg1"/>
                </a:solidFill>
              </a:rPr>
              <a:t>You</a:t>
            </a:r>
            <a:r>
              <a:rPr lang="es-CL" sz="8000" dirty="0">
                <a:solidFill>
                  <a:schemeClr val="bg1"/>
                </a:solidFill>
              </a:rPr>
              <a:t>!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39FC192C-CDC5-CF4E-6283-33CBFCFA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3625" y="2826605"/>
            <a:ext cx="1059562" cy="1059562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AA90E4C2-A24F-2AA9-E629-99F47EC0B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INTRODUCTION</a:t>
            </a:r>
            <a:endParaRPr lang="en-US" sz="5400" dirty="0"/>
          </a:p>
        </p:txBody>
      </p:sp>
      <p:pic>
        <p:nvPicPr>
          <p:cNvPr id="5" name="Content Placeholder 4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4419A73-6AD8-6D1D-3ABD-44757EA8F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3"/>
          <a:stretch/>
        </p:blipFill>
        <p:spPr>
          <a:xfrm>
            <a:off x="1038532" y="1896654"/>
            <a:ext cx="3457267" cy="43357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88AA12-2B77-73DB-10EB-1F9EC300F6E7}"/>
              </a:ext>
            </a:extLst>
          </p:cNvPr>
          <p:cNvSpPr/>
          <p:nvPr/>
        </p:nvSpPr>
        <p:spPr>
          <a:xfrm>
            <a:off x="463647" y="1896654"/>
            <a:ext cx="643890" cy="4335780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E0B46-FD7F-50FD-17BF-AFDBF5033BFB}"/>
              </a:ext>
            </a:extLst>
          </p:cNvPr>
          <p:cNvSpPr txBox="1"/>
          <p:nvPr/>
        </p:nvSpPr>
        <p:spPr>
          <a:xfrm>
            <a:off x="4765883" y="2075542"/>
            <a:ext cx="538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err="1"/>
              <a:t>Let’s</a:t>
            </a:r>
            <a:r>
              <a:rPr lang="es-CL" dirty="0"/>
              <a:t> </a:t>
            </a:r>
            <a:r>
              <a:rPr lang="es-CL" dirty="0" err="1"/>
              <a:t>go</a:t>
            </a:r>
            <a:r>
              <a:rPr lang="es-CL" dirty="0"/>
              <a:t> </a:t>
            </a:r>
            <a:r>
              <a:rPr lang="es-CL" dirty="0" err="1"/>
              <a:t>through</a:t>
            </a:r>
            <a:r>
              <a:rPr lang="es-CL" dirty="0"/>
              <a:t> a </a:t>
            </a:r>
            <a:r>
              <a:rPr lang="es-CL" dirty="0" err="1"/>
              <a:t>journey</a:t>
            </a:r>
            <a:r>
              <a:rPr lang="es-CL" dirty="0"/>
              <a:t> </a:t>
            </a:r>
            <a:r>
              <a:rPr lang="es-CL" dirty="0" err="1"/>
              <a:t>from</a:t>
            </a:r>
            <a:r>
              <a:rPr lang="es-C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How</a:t>
            </a:r>
            <a:r>
              <a:rPr lang="es-CL" dirty="0"/>
              <a:t> I </a:t>
            </a:r>
            <a:r>
              <a:rPr lang="es-CL" dirty="0" err="1"/>
              <a:t>started</a:t>
            </a:r>
            <a:r>
              <a:rPr lang="es-CL" dirty="0"/>
              <a:t> </a:t>
            </a:r>
            <a:r>
              <a:rPr lang="es-CL" dirty="0" err="1"/>
              <a:t>my</a:t>
            </a:r>
            <a:r>
              <a:rPr lang="es-CL" dirty="0"/>
              <a:t> </a:t>
            </a:r>
            <a:r>
              <a:rPr lang="es-CL" dirty="0" err="1"/>
              <a:t>career</a:t>
            </a:r>
            <a:r>
              <a:rPr lang="es-C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How</a:t>
            </a:r>
            <a:r>
              <a:rPr lang="es-CL" dirty="0"/>
              <a:t> I </a:t>
            </a:r>
            <a:r>
              <a:rPr lang="es-CL" dirty="0" err="1"/>
              <a:t>applied</a:t>
            </a:r>
            <a:r>
              <a:rPr lang="es-CL" dirty="0"/>
              <a:t> a </a:t>
            </a:r>
            <a:r>
              <a:rPr lang="es-CL" dirty="0" err="1"/>
              <a:t>variety</a:t>
            </a:r>
            <a:r>
              <a:rPr lang="es-CL" dirty="0"/>
              <a:t> </a:t>
            </a:r>
            <a:r>
              <a:rPr lang="es-CL" dirty="0" err="1"/>
              <a:t>of</a:t>
            </a:r>
            <a:r>
              <a:rPr lang="es-CL" dirty="0"/>
              <a:t> </a:t>
            </a:r>
            <a:r>
              <a:rPr lang="es-CL" dirty="0" err="1"/>
              <a:t>engineering</a:t>
            </a:r>
            <a:r>
              <a:rPr lang="es-CL" dirty="0"/>
              <a:t> disciplines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780028-9C12-A1D9-BF6A-479CC966BFE2}"/>
              </a:ext>
            </a:extLst>
          </p:cNvPr>
          <p:cNvSpPr/>
          <p:nvPr/>
        </p:nvSpPr>
        <p:spPr>
          <a:xfrm>
            <a:off x="4847778" y="4064544"/>
            <a:ext cx="3142336" cy="358864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Personal </a:t>
            </a:r>
            <a:r>
              <a:rPr lang="es-CL" dirty="0" err="1"/>
              <a:t>Phrase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782832-E891-7291-6B83-DCB253DE3EA0}"/>
              </a:ext>
            </a:extLst>
          </p:cNvPr>
          <p:cNvSpPr txBox="1"/>
          <p:nvPr/>
        </p:nvSpPr>
        <p:spPr>
          <a:xfrm>
            <a:off x="4765883" y="4546601"/>
            <a:ext cx="6591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I </a:t>
            </a:r>
            <a:r>
              <a:rPr lang="es-CL" sz="2800" dirty="0" err="1"/>
              <a:t>like</a:t>
            </a:r>
            <a:r>
              <a:rPr lang="es-CL" sz="2800" dirty="0"/>
              <a:t> </a:t>
            </a:r>
            <a:r>
              <a:rPr lang="es-CL" sz="2800" dirty="0" err="1"/>
              <a:t>to</a:t>
            </a:r>
            <a:r>
              <a:rPr lang="es-CL" sz="2800" dirty="0"/>
              <a:t> </a:t>
            </a:r>
            <a:r>
              <a:rPr lang="es-CL" sz="2800" dirty="0" err="1"/>
              <a:t>see</a:t>
            </a:r>
            <a:r>
              <a:rPr lang="es-CL" sz="2800" dirty="0"/>
              <a:t> </a:t>
            </a:r>
            <a:r>
              <a:rPr lang="es-CL" sz="2800" dirty="0" err="1"/>
              <a:t>every</a:t>
            </a:r>
            <a:r>
              <a:rPr lang="es-CL" sz="2800" dirty="0"/>
              <a:t> </a:t>
            </a:r>
            <a:r>
              <a:rPr lang="es-CL" sz="2800" dirty="0" err="1"/>
              <a:t>problem</a:t>
            </a:r>
            <a:r>
              <a:rPr lang="es-CL" sz="2800" dirty="0"/>
              <a:t> </a:t>
            </a:r>
            <a:r>
              <a:rPr lang="es-CL" sz="2800" dirty="0" err="1"/>
              <a:t>or</a:t>
            </a:r>
            <a:r>
              <a:rPr lang="es-CL" sz="2800" dirty="0"/>
              <a:t> </a:t>
            </a:r>
            <a:r>
              <a:rPr lang="es-CL" sz="2800" dirty="0" err="1"/>
              <a:t>obstacle</a:t>
            </a:r>
            <a:r>
              <a:rPr lang="es-CL" sz="2800" dirty="0"/>
              <a:t>, as </a:t>
            </a:r>
            <a:r>
              <a:rPr lang="es-CL" sz="2800" dirty="0" err="1"/>
              <a:t>an</a:t>
            </a:r>
            <a:r>
              <a:rPr lang="es-CL" sz="2800" dirty="0"/>
              <a:t> </a:t>
            </a:r>
            <a:r>
              <a:rPr lang="es-CL" sz="2800" dirty="0" err="1"/>
              <a:t>improvement</a:t>
            </a:r>
            <a:r>
              <a:rPr lang="es-CL" sz="2800" dirty="0"/>
              <a:t> </a:t>
            </a:r>
            <a:r>
              <a:rPr lang="es-CL" sz="2800" dirty="0" err="1"/>
              <a:t>opportunity</a:t>
            </a:r>
            <a:endParaRPr lang="en-US" sz="2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C43F42-2487-9D81-428C-87EF5771A772}"/>
              </a:ext>
            </a:extLst>
          </p:cNvPr>
          <p:cNvCxnSpPr>
            <a:cxnSpLocks/>
          </p:cNvCxnSpPr>
          <p:nvPr/>
        </p:nvCxnSpPr>
        <p:spPr>
          <a:xfrm>
            <a:off x="4847778" y="4064544"/>
            <a:ext cx="6142275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2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A4A60866-B45E-DD5A-F193-2AD864B2D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t="4792" r="-624" b="11859"/>
          <a:stretch/>
        </p:blipFill>
        <p:spPr>
          <a:xfrm>
            <a:off x="0" y="25322"/>
            <a:ext cx="12355266" cy="683267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318688-8348-ACA2-1126-CB359594B7BF}"/>
              </a:ext>
            </a:extLst>
          </p:cNvPr>
          <p:cNvCxnSpPr>
            <a:cxnSpLocks/>
          </p:cNvCxnSpPr>
          <p:nvPr/>
        </p:nvCxnSpPr>
        <p:spPr>
          <a:xfrm flipH="1">
            <a:off x="7142443" y="2786897"/>
            <a:ext cx="2682270" cy="15467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0932EA-F7D6-AAF0-2DC2-D521D5710F33}"/>
              </a:ext>
            </a:extLst>
          </p:cNvPr>
          <p:cNvCxnSpPr>
            <a:cxnSpLocks/>
          </p:cNvCxnSpPr>
          <p:nvPr/>
        </p:nvCxnSpPr>
        <p:spPr>
          <a:xfrm flipH="1" flipV="1">
            <a:off x="4837514" y="3819517"/>
            <a:ext cx="2423007" cy="5141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1ED4C4-A0B8-F2C9-30D8-330DD08EC22A}"/>
              </a:ext>
            </a:extLst>
          </p:cNvPr>
          <p:cNvCxnSpPr>
            <a:cxnSpLocks/>
          </p:cNvCxnSpPr>
          <p:nvPr/>
        </p:nvCxnSpPr>
        <p:spPr>
          <a:xfrm flipV="1">
            <a:off x="2217341" y="3833567"/>
            <a:ext cx="2405893" cy="7022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 err="1"/>
              <a:t>Roadmap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8AA12-2B77-73DB-10EB-1F9EC300F6E7}"/>
              </a:ext>
            </a:extLst>
          </p:cNvPr>
          <p:cNvSpPr/>
          <p:nvPr/>
        </p:nvSpPr>
        <p:spPr>
          <a:xfrm>
            <a:off x="463647" y="2112411"/>
            <a:ext cx="45719" cy="43357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E7D74-3669-71F3-10B3-F88CAABFE8B5}"/>
              </a:ext>
            </a:extLst>
          </p:cNvPr>
          <p:cNvSpPr/>
          <p:nvPr/>
        </p:nvSpPr>
        <p:spPr>
          <a:xfrm>
            <a:off x="463647" y="6448190"/>
            <a:ext cx="10377301" cy="48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61578-B61C-BA84-0D4B-398CFC889F63}"/>
              </a:ext>
            </a:extLst>
          </p:cNvPr>
          <p:cNvSpPr txBox="1"/>
          <p:nvPr/>
        </p:nvSpPr>
        <p:spPr>
          <a:xfrm>
            <a:off x="10840948" y="626352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time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FBA9C2-9467-6CBB-56A5-F7F68C811467}"/>
              </a:ext>
            </a:extLst>
          </p:cNvPr>
          <p:cNvSpPr/>
          <p:nvPr/>
        </p:nvSpPr>
        <p:spPr>
          <a:xfrm>
            <a:off x="1579744" y="4126123"/>
            <a:ext cx="902647" cy="904641"/>
          </a:xfrm>
          <a:prstGeom prst="ellipse">
            <a:avLst/>
          </a:prstGeom>
          <a:solidFill>
            <a:srgbClr val="15C8B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D9CB0D-C94F-A13B-5951-5B00AF888681}"/>
              </a:ext>
            </a:extLst>
          </p:cNvPr>
          <p:cNvSpPr/>
          <p:nvPr/>
        </p:nvSpPr>
        <p:spPr>
          <a:xfrm>
            <a:off x="4321186" y="3381248"/>
            <a:ext cx="902647" cy="904641"/>
          </a:xfrm>
          <a:prstGeom prst="ellipse">
            <a:avLst/>
          </a:prstGeom>
          <a:solidFill>
            <a:srgbClr val="15C8B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C4D8C3-47A6-63C8-E4B1-F8776F54F863}"/>
              </a:ext>
            </a:extLst>
          </p:cNvPr>
          <p:cNvSpPr/>
          <p:nvPr/>
        </p:nvSpPr>
        <p:spPr>
          <a:xfrm>
            <a:off x="6761648" y="3881320"/>
            <a:ext cx="902647" cy="904641"/>
          </a:xfrm>
          <a:prstGeom prst="ellipse">
            <a:avLst/>
          </a:prstGeom>
          <a:solidFill>
            <a:srgbClr val="15C8B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82D780-2850-050E-C63F-977E09733D44}"/>
              </a:ext>
            </a:extLst>
          </p:cNvPr>
          <p:cNvSpPr/>
          <p:nvPr/>
        </p:nvSpPr>
        <p:spPr>
          <a:xfrm>
            <a:off x="9373390" y="2334577"/>
            <a:ext cx="902647" cy="904641"/>
          </a:xfrm>
          <a:prstGeom prst="ellipse">
            <a:avLst/>
          </a:prstGeom>
          <a:solidFill>
            <a:srgbClr val="15C8B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13AA-1E4D-4930-F38B-255E4AAE009F}"/>
              </a:ext>
            </a:extLst>
          </p:cNvPr>
          <p:cNvSpPr txBox="1"/>
          <p:nvPr/>
        </p:nvSpPr>
        <p:spPr>
          <a:xfrm>
            <a:off x="1467451" y="506307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Education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1F886C-D02A-8B08-6CAE-C925F5B9CBA0}"/>
              </a:ext>
            </a:extLst>
          </p:cNvPr>
          <p:cNvSpPr txBox="1"/>
          <p:nvPr/>
        </p:nvSpPr>
        <p:spPr>
          <a:xfrm>
            <a:off x="4225007" y="430874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Experience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4EACF-7A2F-2652-4113-196B519A1B32}"/>
              </a:ext>
            </a:extLst>
          </p:cNvPr>
          <p:cNvSpPr txBox="1"/>
          <p:nvPr/>
        </p:nvSpPr>
        <p:spPr>
          <a:xfrm>
            <a:off x="6934951" y="487841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Skills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E38F6F-5F86-71D8-6D7B-66C22FF83599}"/>
              </a:ext>
            </a:extLst>
          </p:cNvPr>
          <p:cNvSpPr txBox="1"/>
          <p:nvPr/>
        </p:nvSpPr>
        <p:spPr>
          <a:xfrm>
            <a:off x="9045264" y="33021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Ben in </a:t>
            </a:r>
            <a:r>
              <a:rPr lang="es-CL" dirty="0" err="1"/>
              <a:t>the</a:t>
            </a:r>
            <a:r>
              <a:rPr lang="es-CL" dirty="0"/>
              <a:t> Future</a:t>
            </a:r>
            <a:endParaRPr lang="en-US" dirty="0"/>
          </a:p>
        </p:txBody>
      </p:sp>
      <p:pic>
        <p:nvPicPr>
          <p:cNvPr id="26" name="Graphic 25" descr="Graduation cap with solid fill">
            <a:extLst>
              <a:ext uri="{FF2B5EF4-FFF2-40B4-BE49-F238E27FC236}">
                <a16:creationId xmlns:a16="http://schemas.microsoft.com/office/drawing/2014/main" id="{A0EE4C9F-55D4-663A-FCF9-70C93E94E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4588" y="4251964"/>
            <a:ext cx="652957" cy="652957"/>
          </a:xfrm>
          <a:prstGeom prst="rect">
            <a:avLst/>
          </a:prstGeom>
        </p:spPr>
      </p:pic>
      <p:pic>
        <p:nvPicPr>
          <p:cNvPr id="28" name="Graphic 27" descr="Rocket with solid fill">
            <a:extLst>
              <a:ext uri="{FF2B5EF4-FFF2-40B4-BE49-F238E27FC236}">
                <a16:creationId xmlns:a16="http://schemas.microsoft.com/office/drawing/2014/main" id="{9797475B-0046-058E-EC21-8B1DFA35A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5796" y="2487980"/>
            <a:ext cx="597834" cy="597834"/>
          </a:xfrm>
          <a:prstGeom prst="rect">
            <a:avLst/>
          </a:prstGeom>
        </p:spPr>
      </p:pic>
      <p:pic>
        <p:nvPicPr>
          <p:cNvPr id="30" name="Graphic 29" descr="Gears with solid fill">
            <a:extLst>
              <a:ext uri="{FF2B5EF4-FFF2-40B4-BE49-F238E27FC236}">
                <a16:creationId xmlns:a16="http://schemas.microsoft.com/office/drawing/2014/main" id="{C203F31B-E17D-55ED-241D-AD1BFA467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7367" y="4023137"/>
            <a:ext cx="571208" cy="571208"/>
          </a:xfrm>
          <a:prstGeom prst="rect">
            <a:avLst/>
          </a:prstGeom>
        </p:spPr>
      </p:pic>
      <p:pic>
        <p:nvPicPr>
          <p:cNvPr id="32" name="Graphic 31" descr="Briefcase with solid fill">
            <a:extLst>
              <a:ext uri="{FF2B5EF4-FFF2-40B4-BE49-F238E27FC236}">
                <a16:creationId xmlns:a16="http://schemas.microsoft.com/office/drawing/2014/main" id="{13769433-CAF8-DA8C-68B1-D97AA6403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05070" y="3561323"/>
            <a:ext cx="544489" cy="5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 animBg="1"/>
      <p:bldP spid="12" grpId="0"/>
      <p:bldP spid="13" grpId="0" animBg="1"/>
      <p:bldP spid="15" grpId="0" animBg="1"/>
      <p:bldP spid="17" grpId="0" animBg="1"/>
      <p:bldP spid="19" grpId="0" animBg="1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280" y="2287530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 err="1">
                <a:solidFill>
                  <a:schemeClr val="bg1"/>
                </a:solidFill>
              </a:rPr>
              <a:t>Education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2E108C7-25C4-B65C-F542-5235DB2FB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raphic 7" descr="Graduation cap with solid fill">
            <a:extLst>
              <a:ext uri="{FF2B5EF4-FFF2-40B4-BE49-F238E27FC236}">
                <a16:creationId xmlns:a16="http://schemas.microsoft.com/office/drawing/2014/main" id="{55F75DEE-9CA1-198B-19B5-D4C49C3D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5243" y="2716388"/>
            <a:ext cx="1187041" cy="11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8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27" y="729343"/>
            <a:ext cx="8356602" cy="904641"/>
          </a:xfrm>
        </p:spPr>
        <p:txBody>
          <a:bodyPr>
            <a:normAutofit fontScale="90000"/>
          </a:bodyPr>
          <a:lstStyle/>
          <a:p>
            <a:r>
              <a:rPr lang="es-CL" sz="5400" dirty="0"/>
              <a:t>EDUCATION</a:t>
            </a:r>
            <a:endParaRPr lang="en-US" sz="5400" dirty="0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9860DBE-23E7-6EB9-D3B5-CF8E2DF7B315}"/>
              </a:ext>
            </a:extLst>
          </p:cNvPr>
          <p:cNvSpPr/>
          <p:nvPr/>
        </p:nvSpPr>
        <p:spPr>
          <a:xfrm>
            <a:off x="374633" y="1790088"/>
            <a:ext cx="8991600" cy="965161"/>
          </a:xfrm>
          <a:prstGeom prst="hexagon">
            <a:avLst>
              <a:gd name="adj" fmla="val 0"/>
              <a:gd name="vf" fmla="val 115470"/>
            </a:avLst>
          </a:prstGeom>
          <a:gradFill flip="none" rotWithShape="1">
            <a:gsLst>
              <a:gs pos="53000">
                <a:srgbClr val="0F6FC6"/>
              </a:gs>
              <a:gs pos="0">
                <a:srgbClr val="15C8B3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2000" b="1" i="0" u="none" strike="noStrike" dirty="0">
                <a:solidFill>
                  <a:schemeClr val="tx1"/>
                </a:solidFill>
                <a:effectLst/>
              </a:rPr>
              <a:t>Bachelor’s and </a:t>
            </a:r>
            <a:r>
              <a:rPr lang="en-US" sz="2000" b="1" dirty="0">
                <a:solidFill>
                  <a:schemeClr val="tx1"/>
                </a:solidFill>
              </a:rPr>
              <a:t>M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</a:rPr>
              <a:t>aster’s </a:t>
            </a:r>
            <a:r>
              <a:rPr lang="en-US" sz="2000" b="1" dirty="0">
                <a:solidFill>
                  <a:schemeClr val="tx1"/>
                </a:solidFill>
              </a:rPr>
              <a:t>D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</a:rPr>
              <a:t>egree in</a:t>
            </a:r>
          </a:p>
          <a:p>
            <a:pPr lvl="2"/>
            <a:r>
              <a:rPr lang="en-US" sz="2000" b="1" i="0" u="none" strike="noStrike" dirty="0">
                <a:solidFill>
                  <a:schemeClr val="tx1"/>
                </a:solidFill>
                <a:effectLst/>
              </a:rPr>
              <a:t>Engineering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</a:rPr>
              <a:t> </a:t>
            </a:r>
          </a:p>
          <a:p>
            <a:pPr lvl="2"/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Universidad Adolfo Ibañez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CDDDE-8D73-03F5-07C0-CDE854BAA5B0}"/>
              </a:ext>
            </a:extLst>
          </p:cNvPr>
          <p:cNvSpPr txBox="1"/>
          <p:nvPr/>
        </p:nvSpPr>
        <p:spPr>
          <a:xfrm>
            <a:off x="647690" y="1992853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/>
              <a:t>2019</a:t>
            </a:r>
            <a:endParaRPr lang="en-US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4A9A98-7022-ADA9-5F7E-170369B41711}"/>
              </a:ext>
            </a:extLst>
          </p:cNvPr>
          <p:cNvCxnSpPr>
            <a:cxnSpLocks/>
          </p:cNvCxnSpPr>
          <p:nvPr/>
        </p:nvCxnSpPr>
        <p:spPr>
          <a:xfrm>
            <a:off x="1946708" y="1877748"/>
            <a:ext cx="0" cy="8149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38962-F8D2-5B06-05E9-5D4CA06FB794}"/>
              </a:ext>
            </a:extLst>
          </p:cNvPr>
          <p:cNvSpPr txBox="1"/>
          <p:nvPr/>
        </p:nvSpPr>
        <p:spPr>
          <a:xfrm>
            <a:off x="606013" y="3296091"/>
            <a:ext cx="1091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200" dirty="0"/>
              <a:t>2022</a:t>
            </a:r>
            <a:endParaRPr lang="en-US" sz="3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E33490-6BF1-2747-A4BC-39B911193B3D}"/>
              </a:ext>
            </a:extLst>
          </p:cNvPr>
          <p:cNvCxnSpPr>
            <a:cxnSpLocks/>
          </p:cNvCxnSpPr>
          <p:nvPr/>
        </p:nvCxnSpPr>
        <p:spPr>
          <a:xfrm>
            <a:off x="1946708" y="2958615"/>
            <a:ext cx="0" cy="1354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black and white logo&#10;&#10;Description automatically generated">
            <a:extLst>
              <a:ext uri="{FF2B5EF4-FFF2-40B4-BE49-F238E27FC236}">
                <a16:creationId xmlns:a16="http://schemas.microsoft.com/office/drawing/2014/main" id="{FF85493A-AE96-06BE-B4CC-357986283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35" y="1830922"/>
            <a:ext cx="2283973" cy="8249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D3BD4F-2E83-89AF-7654-25E200CD9C06}"/>
              </a:ext>
            </a:extLst>
          </p:cNvPr>
          <p:cNvSpPr txBox="1"/>
          <p:nvPr/>
        </p:nvSpPr>
        <p:spPr>
          <a:xfrm>
            <a:off x="2072165" y="3156939"/>
            <a:ext cx="5261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Certificates: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Data Science with Python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University of Michigan, Coursera</a:t>
            </a:r>
          </a:p>
          <a:p>
            <a:endParaRPr lang="en-US" sz="1600" dirty="0"/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D219EBF1-E1CA-BFB7-BD38-8E73CE3C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992" y="3197958"/>
            <a:ext cx="935816" cy="9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6009AE08-D8C4-30F2-FEC1-FBF02BAC10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" b="12886"/>
          <a:stretch/>
        </p:blipFill>
        <p:spPr bwMode="auto">
          <a:xfrm>
            <a:off x="7204758" y="3197958"/>
            <a:ext cx="935816" cy="84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Hexagon 28">
            <a:extLst>
              <a:ext uri="{FF2B5EF4-FFF2-40B4-BE49-F238E27FC236}">
                <a16:creationId xmlns:a16="http://schemas.microsoft.com/office/drawing/2014/main" id="{0558025A-F5C5-A975-2B27-180A3AAE108A}"/>
              </a:ext>
            </a:extLst>
          </p:cNvPr>
          <p:cNvSpPr/>
          <p:nvPr/>
        </p:nvSpPr>
        <p:spPr>
          <a:xfrm>
            <a:off x="374633" y="5663743"/>
            <a:ext cx="8991600" cy="965161"/>
          </a:xfrm>
          <a:prstGeom prst="hexagon">
            <a:avLst>
              <a:gd name="adj" fmla="val 0"/>
              <a:gd name="vf" fmla="val 115470"/>
            </a:avLst>
          </a:prstGeom>
          <a:gradFill flip="none" rotWithShape="1">
            <a:gsLst>
              <a:gs pos="53000">
                <a:srgbClr val="0F6FC6"/>
              </a:gs>
              <a:gs pos="0">
                <a:srgbClr val="15C8B3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Business Administration Diploma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lvl="2"/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ILAC International College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51FF97-8646-3C4D-2897-4844ACAF8544}"/>
              </a:ext>
            </a:extLst>
          </p:cNvPr>
          <p:cNvSpPr txBox="1"/>
          <p:nvPr/>
        </p:nvSpPr>
        <p:spPr>
          <a:xfrm>
            <a:off x="616034" y="5691389"/>
            <a:ext cx="1080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/>
              <a:t>Oct</a:t>
            </a:r>
          </a:p>
          <a:p>
            <a:r>
              <a:rPr lang="es-CL" sz="3200" dirty="0"/>
              <a:t>2023</a:t>
            </a:r>
            <a:endParaRPr lang="en-US" sz="3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1CB5BC-02B1-C776-F15F-D15B609CBEDE}"/>
              </a:ext>
            </a:extLst>
          </p:cNvPr>
          <p:cNvCxnSpPr>
            <a:cxnSpLocks/>
          </p:cNvCxnSpPr>
          <p:nvPr/>
        </p:nvCxnSpPr>
        <p:spPr>
          <a:xfrm>
            <a:off x="1946708" y="5812228"/>
            <a:ext cx="0" cy="7175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4">
            <a:extLst>
              <a:ext uri="{FF2B5EF4-FFF2-40B4-BE49-F238E27FC236}">
                <a16:creationId xmlns:a16="http://schemas.microsoft.com/office/drawing/2014/main" id="{96FC53BF-0CB4-4AD5-DBEB-36070E5F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90" y="5941561"/>
            <a:ext cx="1886131" cy="45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B79C5F2-C748-1BA6-38C6-3C8BFEAA379F}"/>
              </a:ext>
            </a:extLst>
          </p:cNvPr>
          <p:cNvSpPr txBox="1"/>
          <p:nvPr/>
        </p:nvSpPr>
        <p:spPr>
          <a:xfrm>
            <a:off x="582377" y="4533734"/>
            <a:ext cx="1080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2400" dirty="0"/>
              <a:t>Jun</a:t>
            </a:r>
          </a:p>
          <a:p>
            <a:r>
              <a:rPr lang="es-CL" sz="3200" dirty="0"/>
              <a:t>2023</a:t>
            </a:r>
            <a:endParaRPr lang="en-US" sz="3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76EE36-BD78-7B48-F7E0-104F1FEA8034}"/>
              </a:ext>
            </a:extLst>
          </p:cNvPr>
          <p:cNvCxnSpPr>
            <a:cxnSpLocks/>
          </p:cNvCxnSpPr>
          <p:nvPr/>
        </p:nvCxnSpPr>
        <p:spPr>
          <a:xfrm>
            <a:off x="1946708" y="4704943"/>
            <a:ext cx="0" cy="6116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10">
            <a:extLst>
              <a:ext uri="{FF2B5EF4-FFF2-40B4-BE49-F238E27FC236}">
                <a16:creationId xmlns:a16="http://schemas.microsoft.com/office/drawing/2014/main" id="{A88ACE3A-AEAB-610C-FBB2-8B7E5C97B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8" t="-13179" b="-1"/>
          <a:stretch/>
        </p:blipFill>
        <p:spPr bwMode="auto">
          <a:xfrm>
            <a:off x="7509208" y="4783834"/>
            <a:ext cx="1569387" cy="3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D392410-B230-6723-F0C3-2E06FA99235D}"/>
              </a:ext>
            </a:extLst>
          </p:cNvPr>
          <p:cNvSpPr txBox="1"/>
          <p:nvPr/>
        </p:nvSpPr>
        <p:spPr>
          <a:xfrm>
            <a:off x="2158586" y="4783834"/>
            <a:ext cx="526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Certificate: </a:t>
            </a:r>
            <a:r>
              <a:rPr lang="en-US" b="1" dirty="0">
                <a:solidFill>
                  <a:schemeClr val="tx1"/>
                </a:solidFill>
              </a:rPr>
              <a:t>Effective Presentation</a:t>
            </a:r>
          </a:p>
          <a:p>
            <a:endParaRPr lang="en-US" dirty="0"/>
          </a:p>
        </p:txBody>
      </p:sp>
      <p:pic>
        <p:nvPicPr>
          <p:cNvPr id="40" name="Picture 10">
            <a:extLst>
              <a:ext uri="{FF2B5EF4-FFF2-40B4-BE49-F238E27FC236}">
                <a16:creationId xmlns:a16="http://schemas.microsoft.com/office/drawing/2014/main" id="{8B392EFE-E2EF-6024-897C-9CD4E63BF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83" t="-13179" r="72529" b="-1"/>
          <a:stretch/>
        </p:blipFill>
        <p:spPr bwMode="auto">
          <a:xfrm>
            <a:off x="6813738" y="4783834"/>
            <a:ext cx="650874" cy="3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A4F65F74-AD25-2443-C1BA-547850E30357}"/>
              </a:ext>
            </a:extLst>
          </p:cNvPr>
          <p:cNvSpPr/>
          <p:nvPr/>
        </p:nvSpPr>
        <p:spPr>
          <a:xfrm flipV="1">
            <a:off x="374633" y="4381372"/>
            <a:ext cx="8991600" cy="45719"/>
          </a:xfrm>
          <a:prstGeom prst="hexagon">
            <a:avLst>
              <a:gd name="adj" fmla="val 0"/>
              <a:gd name="vf" fmla="val 115470"/>
            </a:avLst>
          </a:prstGeom>
          <a:gradFill flip="none" rotWithShape="1">
            <a:gsLst>
              <a:gs pos="53000">
                <a:srgbClr val="0F6FC6"/>
              </a:gs>
              <a:gs pos="0">
                <a:srgbClr val="15C8B3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 descr="A stack of books on a table&#10;&#10;Description automatically generated">
            <a:extLst>
              <a:ext uri="{FF2B5EF4-FFF2-40B4-BE49-F238E27FC236}">
                <a16:creationId xmlns:a16="http://schemas.microsoft.com/office/drawing/2014/main" id="{52DED057-A69B-5C87-BAD3-57FEA8BBCC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585"/>
          <a:stretch/>
        </p:blipFill>
        <p:spPr>
          <a:xfrm>
            <a:off x="9491689" y="1790088"/>
            <a:ext cx="2464078" cy="48368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BECB56-0440-1D4E-8C79-1066B73B56DA}"/>
              </a:ext>
            </a:extLst>
          </p:cNvPr>
          <p:cNvSpPr/>
          <p:nvPr/>
        </p:nvSpPr>
        <p:spPr>
          <a:xfrm>
            <a:off x="11693671" y="1793975"/>
            <a:ext cx="377209" cy="4834929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9" grpId="0"/>
      <p:bldP spid="26" grpId="0"/>
      <p:bldP spid="29" grpId="0" animBg="1"/>
      <p:bldP spid="30" grpId="0"/>
      <p:bldP spid="35" grpId="0"/>
      <p:bldP spid="39" grpId="0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5185153F-E567-32B3-E761-3F100A719A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4655" y="-1"/>
            <a:ext cx="10290677" cy="6858001"/>
          </a:xfrm>
          <a:prstGeom prst="rect">
            <a:avLst/>
          </a:prstGeom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36942C3-91AC-4FA1-824B-F446C870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1001475" y="1517536"/>
            <a:ext cx="280112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8EC9005-5705-4BF3-9E28-A32B3886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877" y="6319138"/>
            <a:ext cx="71064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8F23307-8124-4758-BAB0-3667EABA0B6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72CC4A-31F8-EA96-457E-45FC97D7D2E8}"/>
              </a:ext>
            </a:extLst>
          </p:cNvPr>
          <p:cNvSpPr/>
          <p:nvPr/>
        </p:nvSpPr>
        <p:spPr>
          <a:xfrm rot="10800000">
            <a:off x="3895174" y="0"/>
            <a:ext cx="8044350" cy="6858000"/>
          </a:xfrm>
          <a:prstGeom prst="homePlate">
            <a:avLst>
              <a:gd name="adj" fmla="val 25638"/>
            </a:avLst>
          </a:prstGeom>
          <a:solidFill>
            <a:srgbClr val="2C36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F5AEEEA-C760-4292-993F-DE87AED7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4280" y="2287530"/>
            <a:ext cx="5349892" cy="1280454"/>
          </a:xfrm>
        </p:spPr>
        <p:txBody>
          <a:bodyPr>
            <a:normAutofit fontScale="90000"/>
          </a:bodyPr>
          <a:lstStyle/>
          <a:p>
            <a:r>
              <a:rPr lang="es-CL" sz="8000" dirty="0" err="1">
                <a:solidFill>
                  <a:schemeClr val="bg1"/>
                </a:solidFill>
              </a:rPr>
              <a:t>Experience</a:t>
            </a:r>
            <a:endParaRPr lang="en-US" sz="8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1765B9-DD0A-0EEE-80D6-8B4850033B2A}"/>
              </a:ext>
            </a:extLst>
          </p:cNvPr>
          <p:cNvCxnSpPr/>
          <p:nvPr/>
        </p:nvCxnSpPr>
        <p:spPr>
          <a:xfrm>
            <a:off x="5659689" y="3435625"/>
            <a:ext cx="4287078" cy="0"/>
          </a:xfrm>
          <a:prstGeom prst="line">
            <a:avLst/>
          </a:prstGeom>
          <a:ln w="19050">
            <a:solidFill>
              <a:srgbClr val="15C8B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AFED2BD-EDB1-E7D2-FDE4-34D71A907544}"/>
              </a:ext>
            </a:extLst>
          </p:cNvPr>
          <p:cNvSpPr/>
          <p:nvPr/>
        </p:nvSpPr>
        <p:spPr>
          <a:xfrm>
            <a:off x="3175059" y="2398838"/>
            <a:ext cx="1956694" cy="1915096"/>
          </a:xfrm>
          <a:prstGeom prst="ellipse">
            <a:avLst/>
          </a:prstGeom>
          <a:solidFill>
            <a:srgbClr val="15C8B3"/>
          </a:solidFill>
          <a:ln>
            <a:solidFill>
              <a:srgbClr val="15C8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2E108C7-25C4-B65C-F542-5235DB2FB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 descr="Briefcase with solid fill">
            <a:extLst>
              <a:ext uri="{FF2B5EF4-FFF2-40B4-BE49-F238E27FC236}">
                <a16:creationId xmlns:a16="http://schemas.microsoft.com/office/drawing/2014/main" id="{69DF9F59-EA83-78DA-58E7-3F9536FBE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9719" y="2837265"/>
            <a:ext cx="1023667" cy="10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787CF4-9220-9274-5179-B2C753A9A523}"/>
              </a:ext>
            </a:extLst>
          </p:cNvPr>
          <p:cNvSpPr/>
          <p:nvPr/>
        </p:nvSpPr>
        <p:spPr>
          <a:xfrm>
            <a:off x="7302964" y="1299939"/>
            <a:ext cx="2340328" cy="985436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Data </a:t>
            </a:r>
          </a:p>
          <a:p>
            <a:r>
              <a:rPr lang="es-CL" dirty="0" err="1"/>
              <a:t>Governance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FBA29-ED31-EC14-7AA2-3365F8142EDF}"/>
              </a:ext>
            </a:extLst>
          </p:cNvPr>
          <p:cNvSpPr/>
          <p:nvPr/>
        </p:nvSpPr>
        <p:spPr>
          <a:xfrm>
            <a:off x="7302964" y="2334135"/>
            <a:ext cx="2340327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Data </a:t>
            </a:r>
          </a:p>
          <a:p>
            <a:r>
              <a:rPr lang="es-CL" dirty="0" err="1"/>
              <a:t>Analysis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60" y="1048657"/>
            <a:ext cx="8356602" cy="904641"/>
          </a:xfrm>
        </p:spPr>
        <p:txBody>
          <a:bodyPr>
            <a:noAutofit/>
          </a:bodyPr>
          <a:lstStyle/>
          <a:p>
            <a:r>
              <a:rPr lang="es-CL" sz="6600" dirty="0"/>
              <a:t>PRODUCT </a:t>
            </a:r>
            <a:br>
              <a:rPr lang="es-CL" sz="6600" dirty="0"/>
            </a:br>
            <a:r>
              <a:rPr lang="es-CL" sz="6600" dirty="0"/>
              <a:t>MANAGER</a:t>
            </a:r>
            <a:endParaRPr lang="en-US" sz="66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76EE36-BD78-7B48-F7E0-104F1FEA8034}"/>
              </a:ext>
            </a:extLst>
          </p:cNvPr>
          <p:cNvCxnSpPr>
            <a:cxnSpLocks/>
          </p:cNvCxnSpPr>
          <p:nvPr/>
        </p:nvCxnSpPr>
        <p:spPr>
          <a:xfrm>
            <a:off x="-5942" y="3867975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6CA6436-2DE1-87A4-2048-6825214CF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1902" y="1348618"/>
            <a:ext cx="856734" cy="856734"/>
          </a:xfrm>
          <a:prstGeom prst="rect">
            <a:avLst/>
          </a:prstGeom>
        </p:spPr>
      </p:pic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8AF11935-72C3-2C90-A652-731AB9E49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8414" y="2505912"/>
            <a:ext cx="713325" cy="713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A169D4-4815-823E-C53A-C55631F9DA54}"/>
              </a:ext>
            </a:extLst>
          </p:cNvPr>
          <p:cNvSpPr/>
          <p:nvPr/>
        </p:nvSpPr>
        <p:spPr>
          <a:xfrm>
            <a:off x="9792759" y="214051"/>
            <a:ext cx="2193908" cy="1004560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Sales &amp; </a:t>
            </a:r>
          </a:p>
          <a:p>
            <a:r>
              <a:rPr lang="es-CL" dirty="0"/>
              <a:t>Marketing</a:t>
            </a:r>
            <a:endParaRPr lang="en-US" dirty="0"/>
          </a:p>
        </p:txBody>
      </p:sp>
      <p:pic>
        <p:nvPicPr>
          <p:cNvPr id="11" name="Graphic 10" descr="Ecommerce outline">
            <a:extLst>
              <a:ext uri="{FF2B5EF4-FFF2-40B4-BE49-F238E27FC236}">
                <a16:creationId xmlns:a16="http://schemas.microsoft.com/office/drawing/2014/main" id="{708E78E7-943B-EFA9-5DE4-8DDA58EE5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8349" y="322600"/>
            <a:ext cx="706718" cy="70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D86B8-21B1-B96C-3564-4C5D0F1A5B79}"/>
              </a:ext>
            </a:extLst>
          </p:cNvPr>
          <p:cNvSpPr/>
          <p:nvPr/>
        </p:nvSpPr>
        <p:spPr>
          <a:xfrm>
            <a:off x="9792760" y="1280815"/>
            <a:ext cx="2193908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Suppliers</a:t>
            </a:r>
            <a:r>
              <a:rPr lang="es-CL" dirty="0"/>
              <a:t> &amp; </a:t>
            </a:r>
          </a:p>
          <a:p>
            <a:r>
              <a:rPr lang="es-CL" dirty="0" err="1"/>
              <a:t>Logistics</a:t>
            </a:r>
            <a:endParaRPr lang="en-US" dirty="0"/>
          </a:p>
        </p:txBody>
      </p:sp>
      <p:pic>
        <p:nvPicPr>
          <p:cNvPr id="10" name="Graphic 9" descr="Truck with solid fill">
            <a:extLst>
              <a:ext uri="{FF2B5EF4-FFF2-40B4-BE49-F238E27FC236}">
                <a16:creationId xmlns:a16="http://schemas.microsoft.com/office/drawing/2014/main" id="{E2ECFDCF-859B-3ACD-D06C-D836338BD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17883" y="1390237"/>
            <a:ext cx="667184" cy="6671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85045D-AB11-A3DE-CF54-9E329EED249E}"/>
              </a:ext>
            </a:extLst>
          </p:cNvPr>
          <p:cNvSpPr/>
          <p:nvPr/>
        </p:nvSpPr>
        <p:spPr>
          <a:xfrm>
            <a:off x="7302964" y="202571"/>
            <a:ext cx="2340329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Product</a:t>
            </a:r>
            <a:endParaRPr lang="es-CL" dirty="0"/>
          </a:p>
          <a:p>
            <a:r>
              <a:rPr lang="es-CL" dirty="0"/>
              <a:t>Management</a:t>
            </a:r>
            <a:endParaRPr lang="en-US" dirty="0"/>
          </a:p>
        </p:txBody>
      </p:sp>
      <p:pic>
        <p:nvPicPr>
          <p:cNvPr id="6" name="Graphic 5" descr="Continuous Improvement with solid fill">
            <a:extLst>
              <a:ext uri="{FF2B5EF4-FFF2-40B4-BE49-F238E27FC236}">
                <a16:creationId xmlns:a16="http://schemas.microsoft.com/office/drawing/2014/main" id="{916AC980-D2C0-4469-12E1-6297CD2F6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8414" y="205399"/>
            <a:ext cx="876688" cy="8766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CD434D-14B4-017B-6E32-99E3FCE52B64}"/>
              </a:ext>
            </a:extLst>
          </p:cNvPr>
          <p:cNvSpPr txBox="1"/>
          <p:nvPr/>
        </p:nvSpPr>
        <p:spPr>
          <a:xfrm>
            <a:off x="522917" y="4056767"/>
            <a:ext cx="47688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Projects</a:t>
            </a:r>
            <a:r>
              <a:rPr lang="es-CL" sz="20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Training platform </a:t>
            </a:r>
            <a:r>
              <a:rPr lang="en-US" dirty="0"/>
              <a:t>for the sales department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Standardization of product description in SAP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Food box production (covid 19 aid</a:t>
            </a:r>
            <a:r>
              <a:rPr lang="en-US" sz="2000" dirty="0"/>
              <a:t>)</a:t>
            </a:r>
          </a:p>
          <a:p>
            <a:endParaRPr lang="es-CL" sz="2000" dirty="0"/>
          </a:p>
          <a:p>
            <a:endParaRPr lang="es-CL" sz="2000" dirty="0"/>
          </a:p>
          <a:p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ABFEA0-FF2A-9C5D-387E-839F3A464F48}"/>
              </a:ext>
            </a:extLst>
          </p:cNvPr>
          <p:cNvCxnSpPr>
            <a:cxnSpLocks/>
          </p:cNvCxnSpPr>
          <p:nvPr/>
        </p:nvCxnSpPr>
        <p:spPr>
          <a:xfrm flipV="1">
            <a:off x="5611087" y="4225124"/>
            <a:ext cx="0" cy="2418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73DEB3-C294-2435-D69B-17D49971D0B1}"/>
              </a:ext>
            </a:extLst>
          </p:cNvPr>
          <p:cNvSpPr txBox="1"/>
          <p:nvPr/>
        </p:nvSpPr>
        <p:spPr>
          <a:xfrm>
            <a:off x="5680473" y="4703898"/>
            <a:ext cx="20800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Surpassed by</a:t>
            </a:r>
            <a:endParaRPr lang="en-US" sz="3600" b="1" dirty="0"/>
          </a:p>
          <a:p>
            <a:pPr algn="ctr"/>
            <a:r>
              <a:rPr lang="en-US" sz="3600" b="1" dirty="0"/>
              <a:t>10%</a:t>
            </a:r>
            <a:endParaRPr lang="en-US" dirty="0"/>
          </a:p>
          <a:p>
            <a:pPr algn="ctr"/>
            <a:r>
              <a:rPr lang="en-US" dirty="0"/>
              <a:t>Division Objective</a:t>
            </a:r>
          </a:p>
          <a:p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70D02-2D60-119F-A7CB-3B166408C67A}"/>
              </a:ext>
            </a:extLst>
          </p:cNvPr>
          <p:cNvSpPr txBox="1"/>
          <p:nvPr/>
        </p:nvSpPr>
        <p:spPr>
          <a:xfrm>
            <a:off x="7846267" y="4703898"/>
            <a:ext cx="20800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</a:t>
            </a:r>
          </a:p>
          <a:p>
            <a:pPr algn="ctr"/>
            <a:r>
              <a:rPr lang="en-US" sz="3600" b="1" dirty="0"/>
              <a:t>80%</a:t>
            </a:r>
            <a:endParaRPr lang="en-US" dirty="0"/>
          </a:p>
          <a:p>
            <a:pPr algn="ctr"/>
            <a:r>
              <a:rPr lang="en-US" dirty="0"/>
              <a:t>Product Data in SAP</a:t>
            </a:r>
          </a:p>
          <a:p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150AB-3765-4FC2-7E15-E0DFD4BE9EAB}"/>
              </a:ext>
            </a:extLst>
          </p:cNvPr>
          <p:cNvSpPr txBox="1"/>
          <p:nvPr/>
        </p:nvSpPr>
        <p:spPr>
          <a:xfrm>
            <a:off x="9906623" y="4720525"/>
            <a:ext cx="20800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Delivered on Time</a:t>
            </a:r>
          </a:p>
          <a:p>
            <a:pPr algn="ctr"/>
            <a:r>
              <a:rPr lang="en-US" sz="3600" b="1" dirty="0"/>
              <a:t>100%</a:t>
            </a:r>
            <a:endParaRPr lang="en-US" dirty="0"/>
          </a:p>
          <a:p>
            <a:pPr algn="ctr"/>
            <a:r>
              <a:rPr lang="en-US" sz="1600" dirty="0"/>
              <a:t>Food aid boxes for covid19</a:t>
            </a:r>
            <a:endParaRPr lang="en-US" sz="1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C3E9A7-3A8B-625C-6EAD-82CC929779B0}"/>
              </a:ext>
            </a:extLst>
          </p:cNvPr>
          <p:cNvSpPr/>
          <p:nvPr/>
        </p:nvSpPr>
        <p:spPr>
          <a:xfrm>
            <a:off x="2075021" y="3101541"/>
            <a:ext cx="1362632" cy="623660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400" dirty="0"/>
              <a:t>B2B</a:t>
            </a:r>
          </a:p>
          <a:p>
            <a:r>
              <a:rPr lang="es-CL" sz="1400" dirty="0"/>
              <a:t>Office </a:t>
            </a:r>
            <a:r>
              <a:rPr lang="es-CL" sz="1400" dirty="0" err="1"/>
              <a:t>Supplies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A77D9F-709C-FB3F-6480-77C0BF38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8" y="3135919"/>
            <a:ext cx="1602923" cy="50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DA1C1-529D-64A6-F38D-5D1E7642BE4C}"/>
              </a:ext>
            </a:extLst>
          </p:cNvPr>
          <p:cNvSpPr txBox="1"/>
          <p:nvPr/>
        </p:nvSpPr>
        <p:spPr>
          <a:xfrm>
            <a:off x="5704366" y="4065646"/>
            <a:ext cx="626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 err="1"/>
              <a:t>Achievements</a:t>
            </a:r>
            <a:r>
              <a:rPr lang="es-CL" sz="1800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B31161-03B8-CA50-176B-375EB90EBFBF}"/>
              </a:ext>
            </a:extLst>
          </p:cNvPr>
          <p:cNvSpPr/>
          <p:nvPr/>
        </p:nvSpPr>
        <p:spPr>
          <a:xfrm>
            <a:off x="119865" y="2767657"/>
            <a:ext cx="5870462" cy="1007505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88661B-6146-24F4-310B-3B4107129629}"/>
              </a:ext>
            </a:extLst>
          </p:cNvPr>
          <p:cNvSpPr/>
          <p:nvPr/>
        </p:nvSpPr>
        <p:spPr>
          <a:xfrm>
            <a:off x="7130264" y="126944"/>
            <a:ext cx="4941871" cy="3455483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56E270-F90E-544F-C5BF-61BC45C9749F}"/>
              </a:ext>
            </a:extLst>
          </p:cNvPr>
          <p:cNvSpPr/>
          <p:nvPr/>
        </p:nvSpPr>
        <p:spPr>
          <a:xfrm>
            <a:off x="433487" y="4082273"/>
            <a:ext cx="4941871" cy="2349366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" grpId="0"/>
      <p:bldP spid="13" grpId="0" animBg="1"/>
      <p:bldP spid="15" grpId="0" animBg="1"/>
      <p:bldP spid="22" grpId="0" animBg="1"/>
      <p:bldP spid="23" grpId="0"/>
      <p:bldP spid="41" grpId="0"/>
      <p:bldP spid="42" grpId="0"/>
      <p:bldP spid="43" grpId="0"/>
      <p:bldP spid="7" grpId="0" animBg="1"/>
      <p:bldP spid="3" grpId="0"/>
      <p:bldP spid="4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787CF4-9220-9274-5179-B2C753A9A523}"/>
              </a:ext>
            </a:extLst>
          </p:cNvPr>
          <p:cNvSpPr/>
          <p:nvPr/>
        </p:nvSpPr>
        <p:spPr>
          <a:xfrm>
            <a:off x="7201349" y="1254560"/>
            <a:ext cx="2340328" cy="985436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Project </a:t>
            </a:r>
          </a:p>
          <a:p>
            <a:r>
              <a:rPr lang="es-CL" dirty="0"/>
              <a:t>Development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FBA29-ED31-EC14-7AA2-3365F8142EDF}"/>
              </a:ext>
            </a:extLst>
          </p:cNvPr>
          <p:cNvSpPr/>
          <p:nvPr/>
        </p:nvSpPr>
        <p:spPr>
          <a:xfrm>
            <a:off x="7201349" y="2288756"/>
            <a:ext cx="2340327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Data </a:t>
            </a:r>
          </a:p>
          <a:p>
            <a:r>
              <a:rPr lang="es-CL" dirty="0" err="1"/>
              <a:t>Analysis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60" y="1048657"/>
            <a:ext cx="8356602" cy="904641"/>
          </a:xfrm>
        </p:spPr>
        <p:txBody>
          <a:bodyPr>
            <a:noAutofit/>
          </a:bodyPr>
          <a:lstStyle/>
          <a:p>
            <a:r>
              <a:rPr lang="es-CL" sz="6600" dirty="0"/>
              <a:t>BUSINESS </a:t>
            </a:r>
            <a:br>
              <a:rPr lang="es-CL" sz="6600" dirty="0"/>
            </a:br>
            <a:r>
              <a:rPr lang="es-CL" sz="6600" dirty="0"/>
              <a:t>ANALYST</a:t>
            </a:r>
            <a:endParaRPr lang="en-US" sz="66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76EE36-BD78-7B48-F7E0-104F1FEA8034}"/>
              </a:ext>
            </a:extLst>
          </p:cNvPr>
          <p:cNvCxnSpPr>
            <a:cxnSpLocks/>
          </p:cNvCxnSpPr>
          <p:nvPr/>
        </p:nvCxnSpPr>
        <p:spPr>
          <a:xfrm>
            <a:off x="1" y="391621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8AF11935-72C3-2C90-A652-731AB9E4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6799" y="2460533"/>
            <a:ext cx="713325" cy="713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A169D4-4815-823E-C53A-C55631F9DA54}"/>
              </a:ext>
            </a:extLst>
          </p:cNvPr>
          <p:cNvSpPr/>
          <p:nvPr/>
        </p:nvSpPr>
        <p:spPr>
          <a:xfrm>
            <a:off x="9691144" y="168672"/>
            <a:ext cx="2193908" cy="1004560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Web</a:t>
            </a:r>
          </a:p>
          <a:p>
            <a:r>
              <a:rPr lang="es-CL" dirty="0"/>
              <a:t>Management</a:t>
            </a:r>
            <a:endParaRPr lang="en-US" dirty="0"/>
          </a:p>
        </p:txBody>
      </p:sp>
      <p:pic>
        <p:nvPicPr>
          <p:cNvPr id="11" name="Graphic 10" descr="Ecommerce outline">
            <a:extLst>
              <a:ext uri="{FF2B5EF4-FFF2-40B4-BE49-F238E27FC236}">
                <a16:creationId xmlns:a16="http://schemas.microsoft.com/office/drawing/2014/main" id="{708E78E7-943B-EFA9-5DE4-8DDA58EE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6734" y="277221"/>
            <a:ext cx="706718" cy="70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D86B8-21B1-B96C-3564-4C5D0F1A5B79}"/>
              </a:ext>
            </a:extLst>
          </p:cNvPr>
          <p:cNvSpPr/>
          <p:nvPr/>
        </p:nvSpPr>
        <p:spPr>
          <a:xfrm>
            <a:off x="9691145" y="1235436"/>
            <a:ext cx="2193908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Logistics</a:t>
            </a:r>
            <a:endParaRPr lang="en-US" dirty="0"/>
          </a:p>
        </p:txBody>
      </p:sp>
      <p:pic>
        <p:nvPicPr>
          <p:cNvPr id="10" name="Graphic 9" descr="Truck with solid fill">
            <a:extLst>
              <a:ext uri="{FF2B5EF4-FFF2-40B4-BE49-F238E27FC236}">
                <a16:creationId xmlns:a16="http://schemas.microsoft.com/office/drawing/2014/main" id="{E2ECFDCF-859B-3ACD-D06C-D836338BD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16268" y="1344858"/>
            <a:ext cx="667184" cy="66718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85045D-AB11-A3DE-CF54-9E329EED249E}"/>
              </a:ext>
            </a:extLst>
          </p:cNvPr>
          <p:cNvSpPr/>
          <p:nvPr/>
        </p:nvSpPr>
        <p:spPr>
          <a:xfrm>
            <a:off x="7201349" y="157192"/>
            <a:ext cx="2340329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Process</a:t>
            </a:r>
            <a:r>
              <a:rPr lang="es-CL" dirty="0"/>
              <a:t> </a:t>
            </a:r>
          </a:p>
          <a:p>
            <a:r>
              <a:rPr lang="es-CL" dirty="0" err="1"/>
              <a:t>Optimization</a:t>
            </a:r>
            <a:endParaRPr lang="es-C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D434D-14B4-017B-6E32-99E3FCE52B64}"/>
              </a:ext>
            </a:extLst>
          </p:cNvPr>
          <p:cNvSpPr txBox="1"/>
          <p:nvPr/>
        </p:nvSpPr>
        <p:spPr>
          <a:xfrm>
            <a:off x="528860" y="4105004"/>
            <a:ext cx="4768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Projects</a:t>
            </a:r>
            <a:r>
              <a:rPr lang="es-CL" sz="20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E-commerce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ERP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Standarization</a:t>
            </a:r>
            <a:r>
              <a:rPr lang="en-US" sz="2000" dirty="0"/>
              <a:t> of product description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Marketplace integration</a:t>
            </a:r>
            <a:endParaRPr lang="es-CL" sz="2000" dirty="0"/>
          </a:p>
          <a:p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ABFEA0-FF2A-9C5D-387E-839F3A464F48}"/>
              </a:ext>
            </a:extLst>
          </p:cNvPr>
          <p:cNvCxnSpPr>
            <a:cxnSpLocks/>
          </p:cNvCxnSpPr>
          <p:nvPr/>
        </p:nvCxnSpPr>
        <p:spPr>
          <a:xfrm flipV="1">
            <a:off x="5617030" y="4273361"/>
            <a:ext cx="0" cy="2418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73DEB3-C294-2435-D69B-17D49971D0B1}"/>
              </a:ext>
            </a:extLst>
          </p:cNvPr>
          <p:cNvSpPr txBox="1"/>
          <p:nvPr/>
        </p:nvSpPr>
        <p:spPr>
          <a:xfrm>
            <a:off x="5529695" y="4606870"/>
            <a:ext cx="1671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Increased</a:t>
            </a:r>
          </a:p>
          <a:p>
            <a:pPr algn="ctr"/>
            <a:r>
              <a:rPr lang="en-US" sz="3600" b="1" dirty="0"/>
              <a:t>10%</a:t>
            </a:r>
            <a:endParaRPr lang="en-US" dirty="0"/>
          </a:p>
          <a:p>
            <a:pPr algn="ctr"/>
            <a:r>
              <a:rPr lang="es-CL" sz="1800" dirty="0"/>
              <a:t>Sales </a:t>
            </a:r>
            <a:r>
              <a:rPr lang="es-CL" sz="1800" dirty="0" err="1"/>
              <a:t>by</a:t>
            </a:r>
            <a:r>
              <a:rPr lang="es-CL" sz="1800" dirty="0"/>
              <a:t> </a:t>
            </a:r>
            <a:r>
              <a:rPr lang="es-CL" sz="1800" dirty="0" err="1"/>
              <a:t>clustering</a:t>
            </a:r>
            <a:r>
              <a:rPr lang="es-CL" sz="1800" dirty="0"/>
              <a:t> </a:t>
            </a:r>
            <a:r>
              <a:rPr lang="es-CL" sz="1800" dirty="0" err="1"/>
              <a:t>customers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70D02-2D60-119F-A7CB-3B166408C67A}"/>
              </a:ext>
            </a:extLst>
          </p:cNvPr>
          <p:cNvSpPr txBox="1"/>
          <p:nvPr/>
        </p:nvSpPr>
        <p:spPr>
          <a:xfrm>
            <a:off x="7075881" y="4630395"/>
            <a:ext cx="1671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Boosted by</a:t>
            </a:r>
            <a:endParaRPr lang="en-US" sz="3600" b="1" dirty="0"/>
          </a:p>
          <a:p>
            <a:pPr algn="ctr"/>
            <a:r>
              <a:rPr lang="en-US" sz="3600" b="1" dirty="0"/>
              <a:t>20%</a:t>
            </a:r>
            <a:endParaRPr lang="en-US" dirty="0"/>
          </a:p>
          <a:p>
            <a:pPr algn="ctr"/>
            <a:r>
              <a:rPr lang="es-CL" dirty="0" err="1"/>
              <a:t>C</a:t>
            </a:r>
            <a:r>
              <a:rPr lang="es-CL" sz="1800" dirty="0" err="1"/>
              <a:t>ustomer</a:t>
            </a:r>
            <a:r>
              <a:rPr lang="es-CL" sz="1800" dirty="0"/>
              <a:t> recapture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150AB-3765-4FC2-7E15-E0DFD4BE9EAB}"/>
              </a:ext>
            </a:extLst>
          </p:cNvPr>
          <p:cNvSpPr txBox="1"/>
          <p:nvPr/>
        </p:nvSpPr>
        <p:spPr>
          <a:xfrm>
            <a:off x="8660200" y="4662277"/>
            <a:ext cx="189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Increased by</a:t>
            </a:r>
            <a:endParaRPr lang="en-US" sz="3600" b="1" dirty="0"/>
          </a:p>
          <a:p>
            <a:pPr algn="ctr"/>
            <a:r>
              <a:rPr lang="en-US" sz="3600" b="1" dirty="0"/>
              <a:t>10%</a:t>
            </a:r>
            <a:endParaRPr lang="en-US" dirty="0"/>
          </a:p>
          <a:p>
            <a:pPr algn="ctr"/>
            <a:r>
              <a:rPr lang="es-CL" dirty="0"/>
              <a:t>New </a:t>
            </a:r>
            <a:r>
              <a:rPr lang="es-CL" dirty="0" err="1"/>
              <a:t>customers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86659-C8A8-6424-F172-B62833D9787E}"/>
              </a:ext>
            </a:extLst>
          </p:cNvPr>
          <p:cNvSpPr txBox="1"/>
          <p:nvPr/>
        </p:nvSpPr>
        <p:spPr>
          <a:xfrm>
            <a:off x="10206386" y="4691951"/>
            <a:ext cx="189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Enhanced by</a:t>
            </a:r>
            <a:endParaRPr lang="en-US" sz="3600" b="1" dirty="0"/>
          </a:p>
          <a:p>
            <a:pPr algn="ctr"/>
            <a:r>
              <a:rPr lang="en-US" sz="3600" b="1" dirty="0"/>
              <a:t>30%</a:t>
            </a:r>
            <a:endParaRPr lang="en-US" dirty="0"/>
          </a:p>
          <a:p>
            <a:pPr algn="ctr"/>
            <a:r>
              <a:rPr lang="es-CL" dirty="0"/>
              <a:t>Sales </a:t>
            </a:r>
            <a:r>
              <a:rPr lang="es-CL" dirty="0" err="1"/>
              <a:t>process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BF36E-62D0-52BB-366B-BE50DC16CA12}"/>
              </a:ext>
            </a:extLst>
          </p:cNvPr>
          <p:cNvSpPr/>
          <p:nvPr/>
        </p:nvSpPr>
        <p:spPr>
          <a:xfrm>
            <a:off x="9691144" y="2288100"/>
            <a:ext cx="2193908" cy="1004560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Data</a:t>
            </a:r>
          </a:p>
          <a:p>
            <a:r>
              <a:rPr lang="es-CL" dirty="0" err="1"/>
              <a:t>Governance</a:t>
            </a:r>
            <a:endParaRPr lang="es-CL" dirty="0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96CA6436-2DE1-87A4-2048-6825214CF6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5591" y="2337961"/>
            <a:ext cx="856734" cy="856734"/>
          </a:xfrm>
          <a:prstGeom prst="rect">
            <a:avLst/>
          </a:prstGeom>
        </p:spPr>
      </p:pic>
      <p:pic>
        <p:nvPicPr>
          <p:cNvPr id="20" name="Graphic 19" descr="Blueprint with solid fill">
            <a:extLst>
              <a:ext uri="{FF2B5EF4-FFF2-40B4-BE49-F238E27FC236}">
                <a16:creationId xmlns:a16="http://schemas.microsoft.com/office/drawing/2014/main" id="{3661181A-10A5-BF7E-8E1E-5878CCAD7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4939" y="1411269"/>
            <a:ext cx="673821" cy="6738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0CC41D-C74B-370D-34AE-F76F3806645A}"/>
              </a:ext>
            </a:extLst>
          </p:cNvPr>
          <p:cNvSpPr/>
          <p:nvPr/>
        </p:nvSpPr>
        <p:spPr>
          <a:xfrm>
            <a:off x="2374112" y="3126492"/>
            <a:ext cx="1455450" cy="623660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400" dirty="0"/>
              <a:t>B2B</a:t>
            </a:r>
          </a:p>
          <a:p>
            <a:r>
              <a:rPr lang="es-CL" sz="1400" dirty="0" err="1"/>
              <a:t>Food</a:t>
            </a:r>
            <a:r>
              <a:rPr lang="es-CL" sz="1400" dirty="0"/>
              <a:t> </a:t>
            </a:r>
            <a:r>
              <a:rPr lang="es-CL" sz="1400" dirty="0" err="1"/>
              <a:t>Packaging</a:t>
            </a:r>
            <a:r>
              <a:rPr lang="es-CL" sz="1400" dirty="0"/>
              <a:t> Distributor</a:t>
            </a:r>
            <a:endParaRPr lang="en-US" sz="1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DEA7F8-E9D5-B5B6-2115-75DC87F36D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294" y="3112033"/>
            <a:ext cx="1809325" cy="603751"/>
          </a:xfrm>
          <a:prstGeom prst="rect">
            <a:avLst/>
          </a:prstGeom>
        </p:spPr>
      </p:pic>
      <p:pic>
        <p:nvPicPr>
          <p:cNvPr id="29" name="Graphic 28" descr="Cause And Effect with solid fill">
            <a:extLst>
              <a:ext uri="{FF2B5EF4-FFF2-40B4-BE49-F238E27FC236}">
                <a16:creationId xmlns:a16="http://schemas.microsoft.com/office/drawing/2014/main" id="{33EA0DF6-75F2-3F2A-01BA-E0356AEB70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9062" y="198689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D500AB9-16CD-276F-24B2-2A9A7F5C6A0C}"/>
              </a:ext>
            </a:extLst>
          </p:cNvPr>
          <p:cNvSpPr txBox="1"/>
          <p:nvPr/>
        </p:nvSpPr>
        <p:spPr>
          <a:xfrm>
            <a:off x="5704366" y="4065646"/>
            <a:ext cx="626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 err="1"/>
              <a:t>Achievements</a:t>
            </a:r>
            <a:r>
              <a:rPr lang="es-CL" sz="1800" dirty="0"/>
              <a:t>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A2716C-0180-A145-6263-19C55D407F69}"/>
              </a:ext>
            </a:extLst>
          </p:cNvPr>
          <p:cNvSpPr/>
          <p:nvPr/>
        </p:nvSpPr>
        <p:spPr>
          <a:xfrm>
            <a:off x="272549" y="2814444"/>
            <a:ext cx="6257457" cy="1007505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429E14-8C29-8471-67AB-F1778F300E66}"/>
              </a:ext>
            </a:extLst>
          </p:cNvPr>
          <p:cNvSpPr/>
          <p:nvPr/>
        </p:nvSpPr>
        <p:spPr>
          <a:xfrm>
            <a:off x="7130264" y="126944"/>
            <a:ext cx="4941871" cy="3455483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6A4C1A-8FA8-CFEC-E79B-A48FD94E2A2F}"/>
              </a:ext>
            </a:extLst>
          </p:cNvPr>
          <p:cNvSpPr/>
          <p:nvPr/>
        </p:nvSpPr>
        <p:spPr>
          <a:xfrm>
            <a:off x="433487" y="4082273"/>
            <a:ext cx="4941871" cy="2349366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8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" grpId="0"/>
      <p:bldP spid="13" grpId="0" animBg="1"/>
      <p:bldP spid="15" grpId="0" animBg="1"/>
      <p:bldP spid="22" grpId="0" animBg="1"/>
      <p:bldP spid="23" grpId="0"/>
      <p:bldP spid="41" grpId="0"/>
      <p:bldP spid="42" grpId="0"/>
      <p:bldP spid="43" grpId="0"/>
      <p:bldP spid="3" grpId="0"/>
      <p:bldP spid="4" grpId="0" animBg="1"/>
      <p:bldP spid="7" grpId="0" animBg="1"/>
      <p:bldP spid="31" grpId="0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E787CF4-9220-9274-5179-B2C753A9A523}"/>
              </a:ext>
            </a:extLst>
          </p:cNvPr>
          <p:cNvSpPr/>
          <p:nvPr/>
        </p:nvSpPr>
        <p:spPr>
          <a:xfrm>
            <a:off x="7330890" y="1292067"/>
            <a:ext cx="2340328" cy="985436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Project </a:t>
            </a:r>
          </a:p>
          <a:p>
            <a:r>
              <a:rPr lang="es-CL" dirty="0"/>
              <a:t>Development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FBA29-ED31-EC14-7AA2-3365F8142EDF}"/>
              </a:ext>
            </a:extLst>
          </p:cNvPr>
          <p:cNvSpPr/>
          <p:nvPr/>
        </p:nvSpPr>
        <p:spPr>
          <a:xfrm>
            <a:off x="7330890" y="2326263"/>
            <a:ext cx="2340327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Data </a:t>
            </a:r>
          </a:p>
          <a:p>
            <a:r>
              <a:rPr lang="es-CL" dirty="0" err="1"/>
              <a:t>Analysis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7BDE1-7E45-BCB5-65D3-410095B6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8" y="996455"/>
            <a:ext cx="8356602" cy="904641"/>
          </a:xfrm>
        </p:spPr>
        <p:txBody>
          <a:bodyPr>
            <a:noAutofit/>
          </a:bodyPr>
          <a:lstStyle/>
          <a:p>
            <a:r>
              <a:rPr lang="es-CL" sz="6000" dirty="0"/>
              <a:t>CUSTOMER</a:t>
            </a:r>
            <a:br>
              <a:rPr lang="es-CL" sz="6000" dirty="0"/>
            </a:br>
            <a:r>
              <a:rPr lang="es-CL" sz="6000" dirty="0"/>
              <a:t>SUCCESS </a:t>
            </a:r>
            <a:br>
              <a:rPr lang="es-CL" sz="6000" dirty="0"/>
            </a:br>
            <a:r>
              <a:rPr lang="es-CL" sz="6000" dirty="0"/>
              <a:t>ENGINEER</a:t>
            </a:r>
            <a:endParaRPr lang="en-US" sz="6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76EE36-BD78-7B48-F7E0-104F1FEA8034}"/>
              </a:ext>
            </a:extLst>
          </p:cNvPr>
          <p:cNvCxnSpPr>
            <a:cxnSpLocks/>
          </p:cNvCxnSpPr>
          <p:nvPr/>
        </p:nvCxnSpPr>
        <p:spPr>
          <a:xfrm>
            <a:off x="0" y="403843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 descr="Statistics with solid fill">
            <a:extLst>
              <a:ext uri="{FF2B5EF4-FFF2-40B4-BE49-F238E27FC236}">
                <a16:creationId xmlns:a16="http://schemas.microsoft.com/office/drawing/2014/main" id="{8AF11935-72C3-2C90-A652-731AB9E49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6340" y="2498040"/>
            <a:ext cx="713325" cy="7133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A169D4-4815-823E-C53A-C55631F9DA54}"/>
              </a:ext>
            </a:extLst>
          </p:cNvPr>
          <p:cNvSpPr/>
          <p:nvPr/>
        </p:nvSpPr>
        <p:spPr>
          <a:xfrm>
            <a:off x="9820685" y="206179"/>
            <a:ext cx="2193908" cy="1004560"/>
          </a:xfrm>
          <a:prstGeom prst="rect">
            <a:avLst/>
          </a:prstGeom>
          <a:solidFill>
            <a:srgbClr val="9F5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Algorithm</a:t>
            </a:r>
            <a:endParaRPr lang="es-CL" dirty="0"/>
          </a:p>
          <a:p>
            <a:r>
              <a:rPr lang="es-CL" dirty="0" err="1"/>
              <a:t>Optimization</a:t>
            </a:r>
            <a:endParaRPr lang="es-C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0D86B8-21B1-B96C-3564-4C5D0F1A5B79}"/>
              </a:ext>
            </a:extLst>
          </p:cNvPr>
          <p:cNvSpPr/>
          <p:nvPr/>
        </p:nvSpPr>
        <p:spPr>
          <a:xfrm>
            <a:off x="9820686" y="1272943"/>
            <a:ext cx="2193908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/>
              <a:t>IT &amp; </a:t>
            </a:r>
          </a:p>
          <a:p>
            <a:r>
              <a:rPr lang="es-CL" dirty="0"/>
              <a:t>Development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85045D-AB11-A3DE-CF54-9E329EED249E}"/>
              </a:ext>
            </a:extLst>
          </p:cNvPr>
          <p:cNvSpPr/>
          <p:nvPr/>
        </p:nvSpPr>
        <p:spPr>
          <a:xfrm>
            <a:off x="7330890" y="194699"/>
            <a:ext cx="2340329" cy="1004560"/>
          </a:xfrm>
          <a:prstGeom prst="rect">
            <a:avLst/>
          </a:prstGeom>
          <a:solidFill>
            <a:srgbClr val="3162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dirty="0" err="1"/>
              <a:t>Customer</a:t>
            </a:r>
            <a:r>
              <a:rPr lang="es-CL" dirty="0"/>
              <a:t> </a:t>
            </a:r>
          </a:p>
          <a:p>
            <a:r>
              <a:rPr lang="es-CL" dirty="0"/>
              <a:t>Portfolio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CD434D-14B4-017B-6E32-99E3FCE52B64}"/>
              </a:ext>
            </a:extLst>
          </p:cNvPr>
          <p:cNvSpPr txBox="1"/>
          <p:nvPr/>
        </p:nvSpPr>
        <p:spPr>
          <a:xfrm>
            <a:off x="517878" y="4199735"/>
            <a:ext cx="47688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err="1"/>
              <a:t>Projects</a:t>
            </a:r>
            <a:r>
              <a:rPr lang="es-CL" sz="20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Routing Algorithm improvement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Software Development: rescue system</a:t>
            </a:r>
          </a:p>
          <a:p>
            <a:endParaRPr lang="en-US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4ABFEA0-FF2A-9C5D-387E-839F3A464F48}"/>
              </a:ext>
            </a:extLst>
          </p:cNvPr>
          <p:cNvCxnSpPr>
            <a:cxnSpLocks/>
          </p:cNvCxnSpPr>
          <p:nvPr/>
        </p:nvCxnSpPr>
        <p:spPr>
          <a:xfrm flipV="1">
            <a:off x="5617029" y="4395579"/>
            <a:ext cx="0" cy="24187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73DEB3-C294-2435-D69B-17D49971D0B1}"/>
              </a:ext>
            </a:extLst>
          </p:cNvPr>
          <p:cNvSpPr txBox="1"/>
          <p:nvPr/>
        </p:nvSpPr>
        <p:spPr>
          <a:xfrm>
            <a:off x="5736394" y="4624001"/>
            <a:ext cx="1671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Boosted by</a:t>
            </a:r>
            <a:endParaRPr lang="en-US" sz="3600" b="1" dirty="0"/>
          </a:p>
          <a:p>
            <a:pPr algn="ctr"/>
            <a:r>
              <a:rPr lang="en-US" sz="3600" b="1" dirty="0"/>
              <a:t>40%</a:t>
            </a:r>
            <a:endParaRPr lang="en-US" dirty="0"/>
          </a:p>
          <a:p>
            <a:pPr algn="ctr"/>
            <a:r>
              <a:rPr lang="es-CL" sz="1800" dirty="0"/>
              <a:t>Software </a:t>
            </a:r>
            <a:r>
              <a:rPr lang="es-CL" sz="1800" dirty="0" err="1"/>
              <a:t>usage</a:t>
            </a:r>
            <a:r>
              <a:rPr lang="es-CL" sz="1800" dirty="0"/>
              <a:t> in </a:t>
            </a:r>
            <a:r>
              <a:rPr lang="es-CL" sz="1800" dirty="0" err="1"/>
              <a:t>customer</a:t>
            </a:r>
            <a:r>
              <a:rPr lang="es-CL" sz="1800" dirty="0"/>
              <a:t> </a:t>
            </a:r>
            <a:r>
              <a:rPr lang="es-CL" sz="1800" dirty="0" err="1"/>
              <a:t>users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370D02-2D60-119F-A7CB-3B166408C67A}"/>
              </a:ext>
            </a:extLst>
          </p:cNvPr>
          <p:cNvSpPr txBox="1"/>
          <p:nvPr/>
        </p:nvSpPr>
        <p:spPr>
          <a:xfrm>
            <a:off x="7319909" y="4617080"/>
            <a:ext cx="1671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Improved</a:t>
            </a:r>
            <a:endParaRPr lang="en-US" sz="3600" b="1" dirty="0"/>
          </a:p>
          <a:p>
            <a:pPr algn="ctr"/>
            <a:r>
              <a:rPr lang="en-US" sz="3600" b="1" dirty="0"/>
              <a:t>40%</a:t>
            </a:r>
            <a:endParaRPr lang="en-US" dirty="0"/>
          </a:p>
          <a:p>
            <a:pPr algn="ctr"/>
            <a:r>
              <a:rPr lang="en-US" sz="1800" dirty="0"/>
              <a:t>Data extractions and Query performance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F150AB-3765-4FC2-7E15-E0DFD4BE9EAB}"/>
              </a:ext>
            </a:extLst>
          </p:cNvPr>
          <p:cNvSpPr txBox="1"/>
          <p:nvPr/>
        </p:nvSpPr>
        <p:spPr>
          <a:xfrm>
            <a:off x="8904228" y="4648962"/>
            <a:ext cx="1894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Amended by</a:t>
            </a:r>
            <a:endParaRPr lang="en-US" sz="3600" b="1" dirty="0"/>
          </a:p>
          <a:p>
            <a:pPr algn="ctr"/>
            <a:r>
              <a:rPr lang="en-US" sz="3600" b="1" dirty="0"/>
              <a:t>30%</a:t>
            </a:r>
            <a:endParaRPr lang="en-US" dirty="0"/>
          </a:p>
          <a:p>
            <a:pPr algn="ctr"/>
            <a:r>
              <a:rPr lang="es-CL" sz="1800" dirty="0" err="1"/>
              <a:t>Location</a:t>
            </a:r>
            <a:r>
              <a:rPr lang="es-CL" sz="1800" dirty="0"/>
              <a:t> time </a:t>
            </a:r>
            <a:r>
              <a:rPr lang="es-CL" sz="1800" dirty="0" err="1"/>
              <a:t>stamp</a:t>
            </a:r>
            <a:r>
              <a:rPr lang="es-CL" sz="1800" dirty="0"/>
              <a:t> </a:t>
            </a:r>
            <a:r>
              <a:rPr lang="es-CL" sz="1800" dirty="0" err="1"/>
              <a:t>accuracy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86659-C8A8-6424-F172-B62833D9787E}"/>
              </a:ext>
            </a:extLst>
          </p:cNvPr>
          <p:cNvSpPr txBox="1"/>
          <p:nvPr/>
        </p:nvSpPr>
        <p:spPr>
          <a:xfrm>
            <a:off x="10450414" y="4678636"/>
            <a:ext cx="1894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prstClr val="white"/>
                </a:solidFill>
              </a:rPr>
              <a:t>Enhanced</a:t>
            </a:r>
            <a:endParaRPr lang="en-US" sz="3600" b="1" dirty="0"/>
          </a:p>
          <a:p>
            <a:pPr algn="ctr"/>
            <a:r>
              <a:rPr lang="en-US" sz="3600" b="1" dirty="0"/>
              <a:t>43%</a:t>
            </a:r>
            <a:endParaRPr lang="en-US" dirty="0"/>
          </a:p>
          <a:p>
            <a:pPr algn="ctr"/>
            <a:r>
              <a:rPr lang="es-CL" sz="1800" dirty="0" err="1"/>
              <a:t>Forecasting</a:t>
            </a:r>
            <a:endParaRPr lang="en-US" b="1" dirty="0"/>
          </a:p>
        </p:txBody>
      </p:sp>
      <p:pic>
        <p:nvPicPr>
          <p:cNvPr id="52" name="Graphic 51" descr="Handshake with solid fill">
            <a:extLst>
              <a:ext uri="{FF2B5EF4-FFF2-40B4-BE49-F238E27FC236}">
                <a16:creationId xmlns:a16="http://schemas.microsoft.com/office/drawing/2014/main" id="{BAE8C4F2-DC85-F8E4-1065-666DD99B8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2812" y="285069"/>
            <a:ext cx="887108" cy="887108"/>
          </a:xfrm>
          <a:prstGeom prst="rect">
            <a:avLst/>
          </a:prstGeom>
        </p:spPr>
      </p:pic>
      <p:pic>
        <p:nvPicPr>
          <p:cNvPr id="53" name="Graphic 52" descr="Blueprint with solid fill">
            <a:extLst>
              <a:ext uri="{FF2B5EF4-FFF2-40B4-BE49-F238E27FC236}">
                <a16:creationId xmlns:a16="http://schemas.microsoft.com/office/drawing/2014/main" id="{B2EE045F-B6B4-0AB6-F1E7-45443BFCC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4480" y="1448776"/>
            <a:ext cx="673821" cy="673821"/>
          </a:xfrm>
          <a:prstGeom prst="rect">
            <a:avLst/>
          </a:prstGeom>
        </p:spPr>
      </p:pic>
      <p:pic>
        <p:nvPicPr>
          <p:cNvPr id="59" name="Graphic 58" descr="Check In with solid fill">
            <a:extLst>
              <a:ext uri="{FF2B5EF4-FFF2-40B4-BE49-F238E27FC236}">
                <a16:creationId xmlns:a16="http://schemas.microsoft.com/office/drawing/2014/main" id="{194D9BA5-7646-EAB6-C320-035069D7B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6771" y="1392245"/>
            <a:ext cx="697730" cy="697730"/>
          </a:xfrm>
          <a:prstGeom prst="rect">
            <a:avLst/>
          </a:prstGeom>
        </p:spPr>
      </p:pic>
      <p:pic>
        <p:nvPicPr>
          <p:cNvPr id="61" name="Graphic 60" descr="Rocket with solid fill">
            <a:extLst>
              <a:ext uri="{FF2B5EF4-FFF2-40B4-BE49-F238E27FC236}">
                <a16:creationId xmlns:a16="http://schemas.microsoft.com/office/drawing/2014/main" id="{DA23E42D-8B58-6227-CD70-A4829DD90C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27530" y="328444"/>
            <a:ext cx="756971" cy="756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DB2DE5-80F1-7188-722C-E9BD1CDBDC27}"/>
              </a:ext>
            </a:extLst>
          </p:cNvPr>
          <p:cNvSpPr/>
          <p:nvPr/>
        </p:nvSpPr>
        <p:spPr>
          <a:xfrm>
            <a:off x="2429955" y="3208520"/>
            <a:ext cx="1865378" cy="662667"/>
          </a:xfrm>
          <a:prstGeom prst="rect">
            <a:avLst/>
          </a:prstGeom>
          <a:solidFill>
            <a:srgbClr val="15C8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L" sz="1400" dirty="0"/>
              <a:t>B2B</a:t>
            </a:r>
          </a:p>
          <a:p>
            <a:r>
              <a:rPr lang="es-CL" sz="1400" dirty="0" err="1"/>
              <a:t>Route</a:t>
            </a:r>
            <a:r>
              <a:rPr lang="es-CL" sz="1400" dirty="0"/>
              <a:t> </a:t>
            </a:r>
            <a:r>
              <a:rPr lang="es-CL" sz="1400" dirty="0" err="1"/>
              <a:t>Optimization</a:t>
            </a:r>
            <a:endParaRPr lang="es-CL" sz="1400" dirty="0"/>
          </a:p>
          <a:p>
            <a:r>
              <a:rPr lang="es-CL" sz="1400" dirty="0"/>
              <a:t>Software 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1C78D-7707-E36F-6ED1-E29BD7279764}"/>
              </a:ext>
            </a:extLst>
          </p:cNvPr>
          <p:cNvSpPr txBox="1"/>
          <p:nvPr/>
        </p:nvSpPr>
        <p:spPr>
          <a:xfrm>
            <a:off x="5730325" y="4202829"/>
            <a:ext cx="6262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 err="1"/>
              <a:t>Achievements</a:t>
            </a:r>
            <a:r>
              <a:rPr lang="es-CL" sz="1800" dirty="0"/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4858D4-6D51-86CD-6F90-6D3F1B1ED0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07" y="3211365"/>
            <a:ext cx="2051922" cy="4925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080-DBA3-EBA9-E393-2E6311864165}"/>
              </a:ext>
            </a:extLst>
          </p:cNvPr>
          <p:cNvSpPr/>
          <p:nvPr/>
        </p:nvSpPr>
        <p:spPr>
          <a:xfrm>
            <a:off x="111266" y="2899172"/>
            <a:ext cx="7048072" cy="1094339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01A0A9-CD7A-6547-7EEF-A01551150DCA}"/>
              </a:ext>
            </a:extLst>
          </p:cNvPr>
          <p:cNvSpPr/>
          <p:nvPr/>
        </p:nvSpPr>
        <p:spPr>
          <a:xfrm>
            <a:off x="7130264" y="126944"/>
            <a:ext cx="4941871" cy="3455483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DA6C9-E6F5-5C29-C1BC-A22E34981CAC}"/>
              </a:ext>
            </a:extLst>
          </p:cNvPr>
          <p:cNvSpPr/>
          <p:nvPr/>
        </p:nvSpPr>
        <p:spPr>
          <a:xfrm>
            <a:off x="433487" y="4082273"/>
            <a:ext cx="4941871" cy="2349366"/>
          </a:xfrm>
          <a:prstGeom prst="rect">
            <a:avLst/>
          </a:prstGeom>
          <a:solidFill>
            <a:srgbClr val="2C36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" grpId="0"/>
      <p:bldP spid="13" grpId="0" animBg="1"/>
      <p:bldP spid="15" grpId="0" animBg="1"/>
      <p:bldP spid="22" grpId="0" animBg="1"/>
      <p:bldP spid="23" grpId="0"/>
      <p:bldP spid="41" grpId="0"/>
      <p:bldP spid="42" grpId="0"/>
      <p:bldP spid="43" grpId="0"/>
      <p:bldP spid="3" grpId="0"/>
      <p:bldP spid="6" grpId="0" animBg="1"/>
      <p:bldP spid="12" grpId="0"/>
      <p:bldP spid="17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EncaseVT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League Spartan"/>
        <a:ea typeface=""/>
        <a:cs typeface=""/>
      </a:majorFont>
      <a:minorFont>
        <a:latin typeface="League Spart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1216</TotalTime>
  <Words>402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League Spartan</vt:lpstr>
      <vt:lpstr>EncaseVTI</vt:lpstr>
      <vt:lpstr>PORTFOLIO</vt:lpstr>
      <vt:lpstr>INTRODUCTION</vt:lpstr>
      <vt:lpstr>Roadmap</vt:lpstr>
      <vt:lpstr>Education</vt:lpstr>
      <vt:lpstr>EDUCATION</vt:lpstr>
      <vt:lpstr>Experience</vt:lpstr>
      <vt:lpstr>PRODUCT  MANAGER</vt:lpstr>
      <vt:lpstr>BUSINESS  ANALYST</vt:lpstr>
      <vt:lpstr>CUSTOMER SUCCESS  ENGINEER</vt:lpstr>
      <vt:lpstr>BARISTA</vt:lpstr>
      <vt:lpstr>Skills</vt:lpstr>
      <vt:lpstr>Hard Skills:</vt:lpstr>
      <vt:lpstr>Hard Skills:</vt:lpstr>
      <vt:lpstr>SOFT  SKILLS</vt:lpstr>
      <vt:lpstr>SOFT  SKILLS</vt:lpstr>
      <vt:lpstr>Ben in the future</vt:lpstr>
      <vt:lpstr>Ben in the future</vt:lpstr>
      <vt:lpstr>Ben in the future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Benjamin Menares</dc:creator>
  <cp:lastModifiedBy>Benjamin Menares</cp:lastModifiedBy>
  <cp:revision>3</cp:revision>
  <dcterms:created xsi:type="dcterms:W3CDTF">2023-11-16T03:13:58Z</dcterms:created>
  <dcterms:modified xsi:type="dcterms:W3CDTF">2024-02-20T18:30:39Z</dcterms:modified>
</cp:coreProperties>
</file>